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2"/>
  </p:sldMasterIdLst>
  <p:notesMasterIdLst>
    <p:notesMasterId r:id="rId49"/>
  </p:notesMasterIdLst>
  <p:handoutMasterIdLst>
    <p:handoutMasterId r:id="rId50"/>
  </p:handoutMasterIdLst>
  <p:sldIdLst>
    <p:sldId id="258" r:id="rId33"/>
    <p:sldId id="283" r:id="rId34"/>
    <p:sldId id="257" r:id="rId35"/>
    <p:sldId id="259" r:id="rId36"/>
    <p:sldId id="260" r:id="rId37"/>
    <p:sldId id="280" r:id="rId38"/>
    <p:sldId id="279" r:id="rId39"/>
    <p:sldId id="285" r:id="rId40"/>
    <p:sldId id="292" r:id="rId41"/>
    <p:sldId id="270" r:id="rId42"/>
    <p:sldId id="284" r:id="rId43"/>
    <p:sldId id="288" r:id="rId44"/>
    <p:sldId id="297" r:id="rId45"/>
    <p:sldId id="299" r:id="rId46"/>
    <p:sldId id="286" r:id="rId47"/>
    <p:sldId id="298" r:id="rId48"/>
  </p:sldIdLst>
  <p:sldSz cx="9144000" cy="5145088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7">
          <p15:clr>
            <a:srgbClr val="A4A3A4"/>
          </p15:clr>
        </p15:guide>
        <p15:guide id="2" orient="horz" pos="553">
          <p15:clr>
            <a:srgbClr val="A4A3A4"/>
          </p15:clr>
        </p15:guide>
        <p15:guide id="3" orient="horz" pos="1801">
          <p15:clr>
            <a:srgbClr val="A4A3A4"/>
          </p15:clr>
        </p15:guide>
        <p15:guide id="4" orient="horz" pos="2935">
          <p15:clr>
            <a:srgbClr val="A4A3A4"/>
          </p15:clr>
        </p15:guide>
        <p15:guide id="5" pos="2940">
          <p15:clr>
            <a:srgbClr val="A4A3A4"/>
          </p15:clr>
        </p15:guide>
        <p15:guide id="6" pos="2832">
          <p15:clr>
            <a:srgbClr val="A4A3A4"/>
          </p15:clr>
        </p15:guide>
        <p15:guide id="7" pos="5538">
          <p15:clr>
            <a:srgbClr val="A4A3A4"/>
          </p15:clr>
        </p15:guide>
        <p15:guide id="8" pos="2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204"/>
    <a:srgbClr val="FF6600"/>
    <a:srgbClr val="7FD5F3"/>
    <a:srgbClr val="F3560B"/>
    <a:srgbClr val="F97843"/>
    <a:srgbClr val="00ABE7"/>
    <a:srgbClr val="BFEAF9"/>
    <a:srgbClr val="1179BF"/>
    <a:srgbClr val="81BCDF"/>
    <a:srgbClr val="004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15" autoAdjust="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390" y="102"/>
      </p:cViewPr>
      <p:guideLst>
        <p:guide orient="horz" pos="1687"/>
        <p:guide orient="horz" pos="553"/>
        <p:guide orient="horz" pos="1801"/>
        <p:guide orient="horz" pos="2935"/>
        <p:guide pos="2940"/>
        <p:guide pos="2832"/>
        <p:guide pos="5538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5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7.xml"/><Relationship Id="rId21" Type="http://schemas.openxmlformats.org/officeDocument/2006/relationships/customXml" Target="../customXml/item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Master" Target="slideMasters/slideMaster1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4.xml"/><Relationship Id="rId49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12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8" Type="http://schemas.openxmlformats.org/officeDocument/2006/relationships/customXml" Target="../customXml/item8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dlicka Andrej TRN EOCTA" userId="7105007b-33f0-4774-af1c-96cce920e8fd" providerId="ADAL" clId="{CBEE1DAA-3DA2-4106-A727-1543EBEE705E}"/>
    <pc:docChg chg="modSld">
      <pc:chgData name="Vidlicka Andrej TRN EOCTA" userId="7105007b-33f0-4774-af1c-96cce920e8fd" providerId="ADAL" clId="{CBEE1DAA-3DA2-4106-A727-1543EBEE705E}" dt="2023-10-11T11:53:27.401" v="68" actId="20577"/>
      <pc:docMkLst>
        <pc:docMk/>
      </pc:docMkLst>
      <pc:sldChg chg="modSp mod">
        <pc:chgData name="Vidlicka Andrej TRN EOCTA" userId="7105007b-33f0-4774-af1c-96cce920e8fd" providerId="ADAL" clId="{CBEE1DAA-3DA2-4106-A727-1543EBEE705E}" dt="2023-10-11T11:53:27.401" v="68" actId="20577"/>
        <pc:sldMkLst>
          <pc:docMk/>
          <pc:sldMk cId="1069987806" sldId="257"/>
        </pc:sldMkLst>
        <pc:spChg chg="mod">
          <ac:chgData name="Vidlicka Andrej TRN EOCTA" userId="7105007b-33f0-4774-af1c-96cce920e8fd" providerId="ADAL" clId="{CBEE1DAA-3DA2-4106-A727-1543EBEE705E}" dt="2023-10-11T11:53:18.225" v="55" actId="20577"/>
          <ac:spMkLst>
            <pc:docMk/>
            <pc:sldMk cId="1069987806" sldId="257"/>
            <ac:spMk id="22" creationId="{726CD7FD-E91E-49B2-B0F5-D5772268F385}"/>
          </ac:spMkLst>
        </pc:spChg>
        <pc:spChg chg="mod">
          <ac:chgData name="Vidlicka Andrej TRN EOCTA" userId="7105007b-33f0-4774-af1c-96cce920e8fd" providerId="ADAL" clId="{CBEE1DAA-3DA2-4106-A727-1543EBEE705E}" dt="2023-10-11T11:53:27.401" v="68" actId="20577"/>
          <ac:spMkLst>
            <pc:docMk/>
            <pc:sldMk cId="1069987806" sldId="257"/>
            <ac:spMk id="23" creationId="{9FCA0FB4-D95A-43AB-B9C2-B7E2ADC83587}"/>
          </ac:spMkLst>
        </pc:spChg>
      </pc:sldChg>
      <pc:sldChg chg="modSp mod">
        <pc:chgData name="Vidlicka Andrej TRN EOCTA" userId="7105007b-33f0-4774-af1c-96cce920e8fd" providerId="ADAL" clId="{CBEE1DAA-3DA2-4106-A727-1543EBEE705E}" dt="2023-10-11T11:51:47.548" v="7" actId="20577"/>
        <pc:sldMkLst>
          <pc:docMk/>
          <pc:sldMk cId="3630372739" sldId="258"/>
        </pc:sldMkLst>
        <pc:spChg chg="mod">
          <ac:chgData name="Vidlicka Andrej TRN EOCTA" userId="7105007b-33f0-4774-af1c-96cce920e8fd" providerId="ADAL" clId="{CBEE1DAA-3DA2-4106-A727-1543EBEE705E}" dt="2023-10-11T11:51:47.548" v="7" actId="20577"/>
          <ac:spMkLst>
            <pc:docMk/>
            <pc:sldMk cId="3630372739" sldId="258"/>
            <ac:spMk id="9" creationId="{40C98774-EC8C-4884-B679-32A9A83AFA0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169920" cy="480060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l">
              <a:defRPr sz="1200"/>
            </a:lvl1pPr>
          </a:lstStyle>
          <a:p>
            <a:endParaRPr lang="de-DE" sz="1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9" y="3"/>
            <a:ext cx="3169920" cy="480060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r">
              <a:defRPr sz="1200"/>
            </a:lvl1pPr>
          </a:lstStyle>
          <a:p>
            <a:fld id="{37581487-DED7-4908-9A01-0A45EDCB1D6C}" type="datetimeFigureOut">
              <a:rPr lang="de-DE" sz="1000"/>
              <a:t>11.10.2023</a:t>
            </a:fld>
            <a:endParaRPr lang="de-DE" sz="10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119476"/>
            <a:ext cx="3169920" cy="480060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l">
              <a:defRPr sz="1200"/>
            </a:lvl1pPr>
          </a:lstStyle>
          <a:p>
            <a:endParaRPr lang="de-DE" sz="10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9" y="9119476"/>
            <a:ext cx="3169920" cy="480060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r">
              <a:defRPr sz="1200"/>
            </a:lvl1pPr>
          </a:lstStyle>
          <a:p>
            <a:fld id="{3F42A22D-1E89-46D3-A8B1-76349A9A3E3A}" type="slidenum">
              <a:rPr lang="de-DE" sz="1000"/>
              <a:t>‹#›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52766228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377825"/>
            <a:ext cx="6426200" cy="3616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lIns="90851" tIns="45425" rIns="90851" bIns="4542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84001" y="4158006"/>
            <a:ext cx="6528000" cy="510299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9" y="9331904"/>
            <a:ext cx="3169920" cy="264601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r">
              <a:defRPr sz="1000"/>
            </a:lvl1pPr>
          </a:lstStyle>
          <a:p>
            <a:fld id="{D61B4C21-2AF8-4513-9A88-12DEBB55108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62257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16000" indent="-216000" algn="l" defTabSz="914400" rtl="0" eaLnBrk="1" latinLnBrk="0" hangingPunct="1">
      <a:buClr>
        <a:schemeClr val="tx2"/>
      </a:buClr>
      <a:buFont typeface="Tahoma" panose="020B060403050404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32000" indent="-216000" algn="l" defTabSz="914400" rtl="0" eaLnBrk="1" latinLnBrk="0" hangingPunct="1">
      <a:buClr>
        <a:schemeClr val="tx2"/>
      </a:buClr>
      <a:buFont typeface="Tahoma" panose="020B060403050404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648000" indent="-216000" algn="l" defTabSz="914400" rtl="0" eaLnBrk="1" latinLnBrk="0" hangingPunct="1">
      <a:buClr>
        <a:schemeClr val="tx2"/>
      </a:buClr>
      <a:buFont typeface="Tahoma" panose="020B060403050404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64000" indent="-216000" algn="l" defTabSz="914400" rtl="0" eaLnBrk="1" latinLnBrk="0" hangingPunct="1">
      <a:buClr>
        <a:schemeClr val="tx2"/>
      </a:buClr>
      <a:buFont typeface="Tahoma" panose="020B060403050404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5145988"/>
          </a:xfrm>
          <a:prstGeom prst="rect">
            <a:avLst/>
          </a:prstGeom>
          <a:gradFill>
            <a:gsLst>
              <a:gs pos="0">
                <a:srgbClr val="1179BF"/>
              </a:gs>
              <a:gs pos="50000">
                <a:srgbClr val="004D7A"/>
              </a:gs>
              <a:gs pos="100000">
                <a:srgbClr val="001024"/>
              </a:gs>
            </a:gsLst>
            <a:lin ang="5400000" scaled="0"/>
          </a:gra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endParaRPr lang="de-DE" sz="1200" dirty="0" err="1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9999" y="1485342"/>
            <a:ext cx="8424000" cy="105830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600" cy="3600"/>
          </a:xfrm>
        </p:spPr>
        <p:txBody>
          <a:bodyPr/>
          <a:lstStyle>
            <a:lvl1pPr marL="0" indent="0" algn="ctr">
              <a:buNone/>
              <a:defRPr sz="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9999" y="2730774"/>
            <a:ext cx="8424000" cy="25207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438285"/>
            <a:ext cx="864000" cy="8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29391" y="4892163"/>
            <a:ext cx="5220000" cy="10803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800"/>
              </a:lnSpc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04001" y="4892163"/>
            <a:ext cx="18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>
              <a:lnSpc>
                <a:spcPts val="800"/>
              </a:lnSpc>
            </a:pPr>
            <a:fld id="{D985BC7C-F6A2-4FED-9217-735A5E10A319}" type="slidenum">
              <a:rPr lang="de-DE" smtClean="0"/>
              <a:pPr>
                <a:lnSpc>
                  <a:spcPts val="800"/>
                </a:lnSpc>
              </a:pPr>
              <a:t>‹#›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0" y="864268"/>
            <a:ext cx="9144000" cy="3781167"/>
          </a:xfrm>
          <a:solidFill>
            <a:schemeClr val="bg2"/>
          </a:solidFill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sk-SK"/>
              <a:t>Kliknutím na ikonu pridáte obrázok</a:t>
            </a:r>
            <a:endParaRPr lang="de-DE"/>
          </a:p>
        </p:txBody>
      </p:sp>
      <p:sp>
        <p:nvSpPr>
          <p:cNvPr id="11" name="Textfeld 13"/>
          <p:cNvSpPr txBox="1">
            <a:spLocks noChangeArrowheads="1"/>
          </p:cNvSpPr>
          <p:nvPr userDrawn="1"/>
        </p:nvSpPr>
        <p:spPr bwMode="auto">
          <a:xfrm>
            <a:off x="-2188873" y="0"/>
            <a:ext cx="2103150" cy="2340722"/>
          </a:xfrm>
          <a:prstGeom prst="rect">
            <a:avLst/>
          </a:prstGeom>
          <a:solidFill>
            <a:srgbClr val="DD0C29"/>
          </a:solidFill>
          <a:ln>
            <a:noFill/>
          </a:ln>
        </p:spPr>
        <p:txBody>
          <a:bodyPr wrap="square" lIns="35996" tIns="35996" rIns="35996" bIns="35996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FFFFFF"/>
                </a:solidFill>
                <a:cs typeface="Tahoma" charset="0"/>
              </a:rPr>
              <a:t>Bearbeitungshinweis: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Klicken Sie auf das Symbol im Platzhalter und wählen Sie ein Bild aus.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Sofern das Bild nicht der Größe des Bildplatzhalters entspricht und somit nicht richtig zugeschnitten ist, gehen Sie bitte wie folgt vor: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None/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Gehen Sie mit der Maus auf das Bild 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None/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Klicken Sie auf die rechte Maustaste und wählen Sie „Grafik formatieren“ aus.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None/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Wählen Sie dann „Zuschneiden“. Unter „Bildposition“ – X-Offset und Y-Offset können Sie nun den gewünschten Ausschnitt bestimmen.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None/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Mit positiven Werten wird das Bild nach unten bzw. nach rechts verschoben. Mit negativen Werten hingegen nach oben bzw. links.</a:t>
            </a:r>
            <a:endParaRPr lang="en-US" sz="900" dirty="0">
              <a:solidFill>
                <a:srgbClr val="FFFFFF"/>
              </a:solidFill>
              <a:cs typeface="Tahoma" charset="0"/>
            </a:endParaRPr>
          </a:p>
        </p:txBody>
      </p:sp>
      <p:sp>
        <p:nvSpPr>
          <p:cNvPr id="12" name="Textfeld 14"/>
          <p:cNvSpPr txBox="1">
            <a:spLocks noChangeArrowheads="1"/>
          </p:cNvSpPr>
          <p:nvPr userDrawn="1"/>
        </p:nvSpPr>
        <p:spPr bwMode="auto">
          <a:xfrm>
            <a:off x="-2188873" y="2404687"/>
            <a:ext cx="2103150" cy="2340722"/>
          </a:xfrm>
          <a:prstGeom prst="rect">
            <a:avLst/>
          </a:prstGeom>
          <a:solidFill>
            <a:srgbClr val="DD0C29"/>
          </a:solidFill>
          <a:ln>
            <a:noFill/>
          </a:ln>
        </p:spPr>
        <p:txBody>
          <a:bodyPr wrap="square" lIns="35996" tIns="35996" rIns="35996" bIns="35996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FFFFFF"/>
                </a:solidFill>
                <a:cs typeface="Tahoma" charset="0"/>
              </a:rPr>
              <a:t>Handling </a:t>
            </a:r>
            <a:r>
              <a:rPr lang="de-DE" sz="1000" b="1" dirty="0" err="1">
                <a:solidFill>
                  <a:srgbClr val="FFFFFF"/>
                </a:solidFill>
                <a:cs typeface="Tahoma" charset="0"/>
              </a:rPr>
              <a:t>instructions</a:t>
            </a:r>
            <a:r>
              <a:rPr lang="de-DE" sz="1000" b="1" dirty="0">
                <a:solidFill>
                  <a:srgbClr val="FFFFFF"/>
                </a:solidFill>
                <a:cs typeface="Tahoma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cs typeface="Tahoma" charset="0"/>
              </a:rPr>
              <a:t>Click on the symbol in the place holder and select an image. If the image does not have the same size as the place holder, please follow this instruction: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cs typeface="Tahoma" charset="0"/>
              </a:rPr>
              <a:t>Move the computer mouse on the picture – right-click and choose “Format Picture”. Then select “Crop”. Edit “Picture Position” – Offset X and Offset Y to determine the appropriate section.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cs typeface="Tahoma" charset="0"/>
              </a:rPr>
              <a:t>With positive values you can move the picture down and to the right, with negative values up and to the left.</a:t>
            </a:r>
          </a:p>
        </p:txBody>
      </p:sp>
    </p:spTree>
    <p:extLst>
      <p:ext uri="{BB962C8B-B14F-4D97-AF65-F5344CB8AC3E}">
        <p14:creationId xmlns:p14="http://schemas.microsoft.com/office/powerpoint/2010/main" val="100453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29391" y="4892163"/>
            <a:ext cx="5220000" cy="10803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04001" y="4892163"/>
            <a:ext cx="180000" cy="108033"/>
          </a:xfrm>
          <a:prstGeom prst="rect">
            <a:avLst/>
          </a:prstGeom>
        </p:spPr>
        <p:txBody>
          <a:bodyPr/>
          <a:lstStyle/>
          <a:p>
            <a:fld id="{AE839375-43AA-4A5D-B991-4343C4570B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430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9391" y="4892163"/>
            <a:ext cx="5220000" cy="10803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04001" y="4892163"/>
            <a:ext cx="180000" cy="108033"/>
          </a:xfrm>
          <a:prstGeom prst="rect">
            <a:avLst/>
          </a:prstGeom>
        </p:spPr>
        <p:txBody>
          <a:bodyPr/>
          <a:lstStyle/>
          <a:p>
            <a:fld id="{AE839375-43AA-4A5D-B991-4343C4570B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78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0"/>
            <a:ext cx="9144000" cy="5145988"/>
          </a:xfrm>
          <a:prstGeom prst="rect">
            <a:avLst/>
          </a:prstGeom>
          <a:gradFill>
            <a:gsLst>
              <a:gs pos="0">
                <a:srgbClr val="1179BF"/>
              </a:gs>
              <a:gs pos="50000">
                <a:srgbClr val="004D7A"/>
              </a:gs>
              <a:gs pos="100000">
                <a:srgbClr val="001024"/>
              </a:gs>
            </a:gsLst>
            <a:lin ang="5400000" scaled="0"/>
          </a:gra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endParaRPr lang="de-DE" sz="1200" dirty="0" err="1">
              <a:solidFill>
                <a:srgbClr val="000000"/>
              </a:solidFill>
              <a:cs typeface="Tahoma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60002" y="4723759"/>
            <a:ext cx="8424000" cy="366466"/>
            <a:chOff x="360001" y="4722299"/>
            <a:chExt cx="8424000" cy="366353"/>
          </a:xfrm>
        </p:grpSpPr>
        <p:sp>
          <p:nvSpPr>
            <p:cNvPr id="14" name="Text Box 10"/>
            <p:cNvSpPr txBox="1">
              <a:spLocks noChangeArrowheads="1"/>
            </p:cNvSpPr>
            <p:nvPr userDrawn="1"/>
          </p:nvSpPr>
          <p:spPr bwMode="black">
            <a:xfrm>
              <a:off x="7607032" y="4893356"/>
              <a:ext cx="900000" cy="10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algn="r" fontAlgn="base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sz="600" dirty="0">
                  <a:solidFill>
                    <a:srgbClr val="FFFFFF"/>
                  </a:solidFill>
                </a:rPr>
                <a:t>© ZF Friedrichshafen AG</a:t>
              </a:r>
            </a:p>
          </p:txBody>
        </p:sp>
        <p:cxnSp>
          <p:nvCxnSpPr>
            <p:cNvPr id="15" name="Gerade Verbindung 14"/>
            <p:cNvCxnSpPr/>
            <p:nvPr userDrawn="1"/>
          </p:nvCxnSpPr>
          <p:spPr>
            <a:xfrm>
              <a:off x="360001" y="4722299"/>
              <a:ext cx="8424000" cy="53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1" y="4800652"/>
              <a:ext cx="288000" cy="288000"/>
            </a:xfrm>
            <a:prstGeom prst="rect">
              <a:avLst/>
            </a:prstGeom>
          </p:spPr>
        </p:pic>
      </p:grpSp>
      <p:sp>
        <p:nvSpPr>
          <p:cNvPr id="2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29391" y="4892162"/>
            <a:ext cx="522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ts val="800"/>
              </a:lnSpc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04001" y="4892162"/>
            <a:ext cx="18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800"/>
              </a:lnSpc>
            </a:pPr>
            <a:fld id="{D985BC7C-F6A2-4FED-9217-735A5E10A319}" type="slidenum">
              <a:rPr smtClean="0">
                <a:solidFill>
                  <a:srgbClr val="FFFFFF"/>
                </a:solidFill>
              </a:rPr>
              <a:pPr algn="r">
                <a:lnSpc>
                  <a:spcPts val="800"/>
                </a:lnSpc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4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360001" y="324742"/>
            <a:ext cx="1279615" cy="1058309"/>
          </a:xfrm>
        </p:spPr>
        <p:txBody>
          <a:bodyPr wrap="none" lIns="0" tIns="0" rIns="0" bIns="0">
            <a:noAutofit/>
          </a:bodyPr>
          <a:lstStyle>
            <a:lvl1pPr>
              <a:defRPr lang="de-DE" sz="7200" b="1" kern="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59999" y="1339006"/>
            <a:ext cx="8424000" cy="461808"/>
          </a:xfrm>
          <a:noFill/>
        </p:spPr>
        <p:txBody>
          <a:bodyPr wrap="square" lIns="0" tIns="0" rIns="0" bIns="0" rtlCol="0">
            <a:noAutofit/>
          </a:bodyPr>
          <a:lstStyle>
            <a:lvl1pPr>
              <a:defRPr lang="de-DE" sz="3000" b="1" kern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496463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nd 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5145988"/>
          </a:xfrm>
          <a:prstGeom prst="rect">
            <a:avLst/>
          </a:prstGeom>
          <a:gradFill>
            <a:gsLst>
              <a:gs pos="0">
                <a:srgbClr val="1179BF"/>
              </a:gs>
              <a:gs pos="50000">
                <a:srgbClr val="004D7A"/>
              </a:gs>
              <a:gs pos="100000">
                <a:srgbClr val="001024"/>
              </a:gs>
            </a:gsLst>
            <a:lin ang="5400000" scaled="0"/>
          </a:gra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endParaRPr lang="de-DE" sz="1200" dirty="0" err="1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360000" y="438285"/>
            <a:ext cx="6706589" cy="105830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29391" y="4892162"/>
            <a:ext cx="522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ts val="800"/>
              </a:lnSpc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04001" y="4892162"/>
            <a:ext cx="18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800"/>
              </a:lnSpc>
            </a:pPr>
            <a:fld id="{D985BC7C-F6A2-4FED-9217-735A5E10A319}" type="slidenum">
              <a:rPr smtClean="0">
                <a:solidFill>
                  <a:srgbClr val="FFFFFF"/>
                </a:solidFill>
              </a:rPr>
              <a:pPr algn="r">
                <a:lnSpc>
                  <a:spcPts val="800"/>
                </a:lnSpc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360002" y="4723759"/>
            <a:ext cx="8424000" cy="366466"/>
            <a:chOff x="360001" y="4722299"/>
            <a:chExt cx="8424000" cy="366353"/>
          </a:xfrm>
        </p:grpSpPr>
        <p:sp>
          <p:nvSpPr>
            <p:cNvPr id="17" name="Text Box 10"/>
            <p:cNvSpPr txBox="1">
              <a:spLocks noChangeArrowheads="1"/>
            </p:cNvSpPr>
            <p:nvPr userDrawn="1"/>
          </p:nvSpPr>
          <p:spPr bwMode="black">
            <a:xfrm>
              <a:off x="7607032" y="4893356"/>
              <a:ext cx="900000" cy="10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algn="r" fontAlgn="base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sz="600" dirty="0">
                  <a:solidFill>
                    <a:srgbClr val="FFFFFF"/>
                  </a:solidFill>
                </a:rPr>
                <a:t>© ZF Friedrichshafen AG</a:t>
              </a:r>
            </a:p>
          </p:txBody>
        </p:sp>
        <p:cxnSp>
          <p:nvCxnSpPr>
            <p:cNvPr id="20" name="Gerade Verbindung 19"/>
            <p:cNvCxnSpPr/>
            <p:nvPr userDrawn="1"/>
          </p:nvCxnSpPr>
          <p:spPr>
            <a:xfrm>
              <a:off x="360001" y="4722299"/>
              <a:ext cx="8424000" cy="53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1" y="4800652"/>
              <a:ext cx="288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951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5145988"/>
          </a:xfrm>
          <a:prstGeom prst="rect">
            <a:avLst/>
          </a:prstGeom>
          <a:gradFill>
            <a:gsLst>
              <a:gs pos="0">
                <a:srgbClr val="1179BF"/>
              </a:gs>
              <a:gs pos="50000">
                <a:srgbClr val="004D7A"/>
              </a:gs>
              <a:gs pos="100000">
                <a:srgbClr val="001024"/>
              </a:gs>
            </a:gsLst>
            <a:lin ang="5400000" scaled="0"/>
          </a:gra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endParaRPr lang="de-DE" sz="1200" dirty="0" err="1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29391" y="4892163"/>
            <a:ext cx="522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001" y="4892163"/>
            <a:ext cx="18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839375-43AA-4A5D-B991-4343C4570BCB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60002" y="4723759"/>
            <a:ext cx="8424000" cy="366466"/>
            <a:chOff x="360001" y="4722299"/>
            <a:chExt cx="8424000" cy="366353"/>
          </a:xfrm>
        </p:grpSpPr>
        <p:sp>
          <p:nvSpPr>
            <p:cNvPr id="9" name="Text Box 10"/>
            <p:cNvSpPr txBox="1">
              <a:spLocks noChangeArrowheads="1"/>
            </p:cNvSpPr>
            <p:nvPr userDrawn="1"/>
          </p:nvSpPr>
          <p:spPr bwMode="black">
            <a:xfrm>
              <a:off x="7607032" y="4893356"/>
              <a:ext cx="900000" cy="10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algn="r" fontAlgn="base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sz="600" dirty="0">
                  <a:solidFill>
                    <a:srgbClr val="FFFFFF"/>
                  </a:solidFill>
                </a:rPr>
                <a:t>© ZF Friedrichshafen AG</a:t>
              </a:r>
            </a:p>
          </p:txBody>
        </p:sp>
        <p:cxnSp>
          <p:nvCxnSpPr>
            <p:cNvPr id="10" name="Gerade Verbindung 9"/>
            <p:cNvCxnSpPr/>
            <p:nvPr userDrawn="1"/>
          </p:nvCxnSpPr>
          <p:spPr>
            <a:xfrm>
              <a:off x="360001" y="4722299"/>
              <a:ext cx="8424000" cy="53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1" y="4800652"/>
              <a:ext cx="288000" cy="288000"/>
            </a:xfrm>
            <a:prstGeom prst="rect">
              <a:avLst/>
            </a:prstGeom>
          </p:spPr>
        </p:pic>
      </p:grpSp>
      <p:sp>
        <p:nvSpPr>
          <p:cNvPr id="12" name="tk_24">
            <a:extLst>
              <a:ext uri="{FF2B5EF4-FFF2-40B4-BE49-F238E27FC236}">
                <a16:creationId xmlns:a16="http://schemas.microsoft.com/office/drawing/2014/main" id="{7610BEED-2F24-48E1-A70F-D1C9CF3BE6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854672" y="-15359"/>
            <a:ext cx="2772000" cy="1944000"/>
          </a:xfrm>
          <a:prstGeom prst="rect">
            <a:avLst/>
          </a:prstGeom>
          <a:solidFill>
            <a:srgbClr val="DD0C29"/>
          </a:solidFill>
          <a:ln>
            <a:noFill/>
          </a:ln>
          <a:effectLst/>
        </p:spPr>
        <p:txBody>
          <a:bodyPr lIns="90000" tIns="90000" rIns="90000" bIns="90000" anchor="ctr"/>
          <a:lstStyle/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de-DE" sz="1200" b="1" dirty="0">
                <a:solidFill>
                  <a:schemeClr val="bg1"/>
                </a:solidFill>
                <a:latin typeface="Tahoma" panose="020B0604030504040204" pitchFamily="34" charset="0"/>
              </a:rPr>
              <a:t>Wichtiger Hinweis:</a:t>
            </a: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de-DE" sz="900" dirty="0">
                <a:solidFill>
                  <a:schemeClr val="bg1"/>
                </a:solidFill>
                <a:latin typeface="Tahoma" panose="020B0604030504040204" pitchFamily="34" charset="0"/>
              </a:rPr>
              <a:t>Wir empfehlen, die blauen Folien nur für Showpräsentationen, Pressekonferenzen etc. zu verwenden.</a:t>
            </a: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endParaRPr lang="de-DE" sz="9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de-DE" sz="900" dirty="0">
                <a:solidFill>
                  <a:schemeClr val="bg1"/>
                </a:solidFill>
                <a:latin typeface="Tahoma" panose="020B0604030504040204" pitchFamily="34" charset="0"/>
              </a:rPr>
              <a:t>Bitten beachten Sie, dass die Funktion „Design Check“ vom Corporate </a:t>
            </a:r>
            <a:r>
              <a:rPr lang="de-DE" sz="900" dirty="0" err="1">
                <a:solidFill>
                  <a:schemeClr val="bg1"/>
                </a:solidFill>
                <a:latin typeface="Tahoma" panose="020B0604030504040204" pitchFamily="34" charset="0"/>
              </a:rPr>
              <a:t>Presenter</a:t>
            </a:r>
            <a:r>
              <a:rPr lang="de-DE" sz="900" dirty="0">
                <a:solidFill>
                  <a:schemeClr val="bg1"/>
                </a:solidFill>
                <a:latin typeface="Tahoma" panose="020B0604030504040204" pitchFamily="34" charset="0"/>
              </a:rPr>
              <a:t> die blauen Folien nicht richtig überprüfen kann. Bitte ignorieren Sie daher die Kommentare des Dienstes für Ihre blauen Folien und führen Sie die Anpassungen für die blauen Folien nicht durch.</a:t>
            </a:r>
          </a:p>
        </p:txBody>
      </p:sp>
      <p:sp>
        <p:nvSpPr>
          <p:cNvPr id="13" name="tk_24">
            <a:extLst>
              <a:ext uri="{FF2B5EF4-FFF2-40B4-BE49-F238E27FC236}">
                <a16:creationId xmlns:a16="http://schemas.microsoft.com/office/drawing/2014/main" id="{F7A1DB43-311A-4571-A21A-0F7BD08976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843772" y="2131833"/>
            <a:ext cx="2772000" cy="1728000"/>
          </a:xfrm>
          <a:prstGeom prst="rect">
            <a:avLst/>
          </a:prstGeom>
          <a:solidFill>
            <a:srgbClr val="DD0C29"/>
          </a:solidFill>
          <a:ln>
            <a:noFill/>
          </a:ln>
          <a:effectLst/>
        </p:spPr>
        <p:txBody>
          <a:bodyPr lIns="90000" tIns="90000" rIns="90000" bIns="90000" anchor="ctr"/>
          <a:lstStyle/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de-DE" sz="1200" b="1" dirty="0" err="1">
                <a:solidFill>
                  <a:schemeClr val="bg1"/>
                </a:solidFill>
                <a:latin typeface="Tahoma" panose="020B0604030504040204" pitchFamily="34" charset="0"/>
              </a:rPr>
              <a:t>Important</a:t>
            </a:r>
            <a:r>
              <a:rPr lang="de-DE" sz="1200" b="1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Tahoma" panose="020B0604030504040204" pitchFamily="34" charset="0"/>
              </a:rPr>
              <a:t>note</a:t>
            </a:r>
            <a:r>
              <a:rPr lang="de-DE" sz="1200" b="1" dirty="0">
                <a:solidFill>
                  <a:schemeClr val="bg1"/>
                </a:solidFill>
                <a:latin typeface="Tahoma" panose="020B0604030504040204" pitchFamily="34" charset="0"/>
              </a:rPr>
              <a:t>:</a:t>
            </a: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</a:rPr>
              <a:t>We recommend to use the blue slides only</a:t>
            </a:r>
            <a:br>
              <a:rPr lang="en-US" sz="9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</a:rPr>
              <a:t>for show presentations, press conferences etc.</a:t>
            </a: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endParaRPr lang="en-US" sz="9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</a:rPr>
              <a:t>Please note that the function “Design Check” of </a:t>
            </a:r>
            <a:r>
              <a:rPr lang="de-DE" sz="900" dirty="0">
                <a:solidFill>
                  <a:schemeClr val="bg1"/>
                </a:solidFill>
                <a:latin typeface="Tahoma" panose="020B0604030504040204" pitchFamily="34" charset="0"/>
              </a:rPr>
              <a:t>Corporate </a:t>
            </a:r>
            <a:r>
              <a:rPr lang="de-DE" sz="900" dirty="0" err="1">
                <a:solidFill>
                  <a:schemeClr val="bg1"/>
                </a:solidFill>
                <a:latin typeface="Tahoma" panose="020B0604030504040204" pitchFamily="34" charset="0"/>
              </a:rPr>
              <a:t>Presenter</a:t>
            </a: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</a:rPr>
              <a:t> cannot do a correct check of the blue slides. So please ignore the comments of the service for your blue slides and do not make the adjustments for the blue slides.</a:t>
            </a:r>
          </a:p>
        </p:txBody>
      </p:sp>
    </p:spTree>
    <p:extLst>
      <p:ext uri="{BB962C8B-B14F-4D97-AF65-F5344CB8AC3E}">
        <p14:creationId xmlns:p14="http://schemas.microsoft.com/office/powerpoint/2010/main" val="4156262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5145988"/>
          </a:xfrm>
          <a:prstGeom prst="rect">
            <a:avLst/>
          </a:prstGeom>
          <a:gradFill>
            <a:gsLst>
              <a:gs pos="0">
                <a:srgbClr val="1179BF"/>
              </a:gs>
              <a:gs pos="50000">
                <a:srgbClr val="004D7A"/>
              </a:gs>
              <a:gs pos="100000">
                <a:srgbClr val="001024"/>
              </a:gs>
            </a:gsLst>
            <a:lin ang="5400000" scaled="0"/>
          </a:gra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endParaRPr lang="de-DE" sz="1200" dirty="0" err="1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29391" y="4892163"/>
            <a:ext cx="522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04001" y="4892163"/>
            <a:ext cx="18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839375-43AA-4A5D-B991-4343C4570BCB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360002" y="4723759"/>
            <a:ext cx="8424000" cy="366466"/>
            <a:chOff x="360001" y="4722299"/>
            <a:chExt cx="8424000" cy="366353"/>
          </a:xfrm>
        </p:grpSpPr>
        <p:sp>
          <p:nvSpPr>
            <p:cNvPr id="8" name="Text Box 10"/>
            <p:cNvSpPr txBox="1">
              <a:spLocks noChangeArrowheads="1"/>
            </p:cNvSpPr>
            <p:nvPr userDrawn="1"/>
          </p:nvSpPr>
          <p:spPr bwMode="black">
            <a:xfrm>
              <a:off x="7607032" y="4893356"/>
              <a:ext cx="900000" cy="10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algn="r" fontAlgn="base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sz="600" dirty="0">
                  <a:solidFill>
                    <a:srgbClr val="FFFFFF"/>
                  </a:solidFill>
                </a:rPr>
                <a:t>© ZF Friedrichshafen AG</a:t>
              </a:r>
            </a:p>
          </p:txBody>
        </p:sp>
        <p:cxnSp>
          <p:nvCxnSpPr>
            <p:cNvPr id="9" name="Gerade Verbindung 8"/>
            <p:cNvCxnSpPr/>
            <p:nvPr userDrawn="1"/>
          </p:nvCxnSpPr>
          <p:spPr>
            <a:xfrm>
              <a:off x="360001" y="4722299"/>
              <a:ext cx="8424000" cy="53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1" y="4800652"/>
              <a:ext cx="288000" cy="288000"/>
            </a:xfrm>
            <a:prstGeom prst="rect">
              <a:avLst/>
            </a:prstGeom>
          </p:spPr>
        </p:pic>
      </p:grpSp>
      <p:sp>
        <p:nvSpPr>
          <p:cNvPr id="13" name="tk_24">
            <a:extLst>
              <a:ext uri="{FF2B5EF4-FFF2-40B4-BE49-F238E27FC236}">
                <a16:creationId xmlns:a16="http://schemas.microsoft.com/office/drawing/2014/main" id="{7610BEED-2F24-48E1-A70F-D1C9CF3BE6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854672" y="-15359"/>
            <a:ext cx="2772000" cy="1944000"/>
          </a:xfrm>
          <a:prstGeom prst="rect">
            <a:avLst/>
          </a:prstGeom>
          <a:solidFill>
            <a:srgbClr val="DD0C29"/>
          </a:solidFill>
          <a:ln>
            <a:noFill/>
          </a:ln>
          <a:effectLst/>
        </p:spPr>
        <p:txBody>
          <a:bodyPr lIns="90000" tIns="90000" rIns="90000" bIns="90000" anchor="ctr"/>
          <a:lstStyle/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de-DE" sz="1200" b="1" dirty="0">
                <a:solidFill>
                  <a:schemeClr val="bg1"/>
                </a:solidFill>
                <a:latin typeface="Tahoma" panose="020B0604030504040204" pitchFamily="34" charset="0"/>
              </a:rPr>
              <a:t>Wichtiger Hinweis:</a:t>
            </a: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de-DE" sz="900" dirty="0">
                <a:solidFill>
                  <a:schemeClr val="bg1"/>
                </a:solidFill>
                <a:latin typeface="Tahoma" panose="020B0604030504040204" pitchFamily="34" charset="0"/>
              </a:rPr>
              <a:t>Wir empfehlen, die blauen Folien nur für Showpräsentationen, Pressekonferenzen etc. zu verwenden.</a:t>
            </a: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endParaRPr lang="de-DE" sz="9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de-DE" sz="900" dirty="0">
                <a:solidFill>
                  <a:schemeClr val="bg1"/>
                </a:solidFill>
                <a:latin typeface="Tahoma" panose="020B0604030504040204" pitchFamily="34" charset="0"/>
              </a:rPr>
              <a:t>Bitten beachten Sie, dass die Funktion „Design Check“ vom Corporate </a:t>
            </a:r>
            <a:r>
              <a:rPr lang="de-DE" sz="900" dirty="0" err="1">
                <a:solidFill>
                  <a:schemeClr val="bg1"/>
                </a:solidFill>
                <a:latin typeface="Tahoma" panose="020B0604030504040204" pitchFamily="34" charset="0"/>
              </a:rPr>
              <a:t>Presenter</a:t>
            </a:r>
            <a:r>
              <a:rPr lang="de-DE" sz="900" dirty="0">
                <a:solidFill>
                  <a:schemeClr val="bg1"/>
                </a:solidFill>
                <a:latin typeface="Tahoma" panose="020B0604030504040204" pitchFamily="34" charset="0"/>
              </a:rPr>
              <a:t> die blauen Folien nicht richtig überprüfen kann. Bitte ignorieren Sie daher die Kommentare des Dienstes für Ihre blauen Folien und führen Sie die Anpassungen für die blauen Folien nicht durch.</a:t>
            </a:r>
          </a:p>
        </p:txBody>
      </p:sp>
      <p:sp>
        <p:nvSpPr>
          <p:cNvPr id="14" name="tk_24">
            <a:extLst>
              <a:ext uri="{FF2B5EF4-FFF2-40B4-BE49-F238E27FC236}">
                <a16:creationId xmlns:a16="http://schemas.microsoft.com/office/drawing/2014/main" id="{F7A1DB43-311A-4571-A21A-0F7BD08976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843772" y="2131833"/>
            <a:ext cx="2772000" cy="1728000"/>
          </a:xfrm>
          <a:prstGeom prst="rect">
            <a:avLst/>
          </a:prstGeom>
          <a:solidFill>
            <a:srgbClr val="DD0C29"/>
          </a:solidFill>
          <a:ln>
            <a:noFill/>
          </a:ln>
          <a:effectLst/>
        </p:spPr>
        <p:txBody>
          <a:bodyPr lIns="90000" tIns="90000" rIns="90000" bIns="90000" anchor="ctr"/>
          <a:lstStyle/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de-DE" sz="1200" b="1" dirty="0" err="1">
                <a:solidFill>
                  <a:schemeClr val="bg1"/>
                </a:solidFill>
                <a:latin typeface="Tahoma" panose="020B0604030504040204" pitchFamily="34" charset="0"/>
              </a:rPr>
              <a:t>Important</a:t>
            </a:r>
            <a:r>
              <a:rPr lang="de-DE" sz="1200" b="1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Tahoma" panose="020B0604030504040204" pitchFamily="34" charset="0"/>
              </a:rPr>
              <a:t>note</a:t>
            </a:r>
            <a:r>
              <a:rPr lang="de-DE" sz="1200" b="1" dirty="0">
                <a:solidFill>
                  <a:schemeClr val="bg1"/>
                </a:solidFill>
                <a:latin typeface="Tahoma" panose="020B0604030504040204" pitchFamily="34" charset="0"/>
              </a:rPr>
              <a:t>:</a:t>
            </a: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</a:rPr>
              <a:t>We recommend to use the blue slides only</a:t>
            </a:r>
            <a:br>
              <a:rPr lang="en-US" sz="9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</a:rPr>
              <a:t>for show presentations, press conferences etc.</a:t>
            </a: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endParaRPr lang="en-US" sz="9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</a:rPr>
              <a:t>Please note that the function “Design Check” of </a:t>
            </a:r>
            <a:r>
              <a:rPr lang="de-DE" sz="900" dirty="0">
                <a:solidFill>
                  <a:schemeClr val="bg1"/>
                </a:solidFill>
                <a:latin typeface="Tahoma" panose="020B0604030504040204" pitchFamily="34" charset="0"/>
              </a:rPr>
              <a:t>Corporate </a:t>
            </a:r>
            <a:r>
              <a:rPr lang="de-DE" sz="900" dirty="0" err="1">
                <a:solidFill>
                  <a:schemeClr val="bg1"/>
                </a:solidFill>
                <a:latin typeface="Tahoma" panose="020B0604030504040204" pitchFamily="34" charset="0"/>
              </a:rPr>
              <a:t>Presenter</a:t>
            </a: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</a:rPr>
              <a:t> cannot do a correct check of the blue slides. So please ignore the comments of the service for your blue slides and do not make the adjustments for the blue slides.</a:t>
            </a:r>
          </a:p>
        </p:txBody>
      </p:sp>
    </p:spTree>
    <p:extLst>
      <p:ext uri="{BB962C8B-B14F-4D97-AF65-F5344CB8AC3E}">
        <p14:creationId xmlns:p14="http://schemas.microsoft.com/office/powerpoint/2010/main" val="1058361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5988"/>
          </a:xfrm>
          <a:prstGeom prst="rect">
            <a:avLst/>
          </a:prstGeom>
          <a:gradFill>
            <a:gsLst>
              <a:gs pos="0">
                <a:srgbClr val="1179BF"/>
              </a:gs>
              <a:gs pos="50000">
                <a:srgbClr val="004D7A"/>
              </a:gs>
              <a:gs pos="100000">
                <a:srgbClr val="001024"/>
              </a:gs>
            </a:gsLst>
            <a:lin ang="5400000" scaled="0"/>
          </a:gra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endParaRPr lang="de-DE" sz="1200" dirty="0" err="1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9391" y="4892163"/>
            <a:ext cx="522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04001" y="4892163"/>
            <a:ext cx="18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839375-43AA-4A5D-B991-4343C4570BCB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360002" y="4723759"/>
            <a:ext cx="8424000" cy="366466"/>
            <a:chOff x="360001" y="4722299"/>
            <a:chExt cx="8424000" cy="366353"/>
          </a:xfrm>
        </p:grpSpPr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black">
            <a:xfrm>
              <a:off x="7607032" y="4893356"/>
              <a:ext cx="900000" cy="10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algn="r" fontAlgn="base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sz="600" dirty="0">
                  <a:solidFill>
                    <a:srgbClr val="FFFFFF"/>
                  </a:solidFill>
                </a:rPr>
                <a:t>© ZF Friedrichshafen AG</a:t>
              </a:r>
            </a:p>
          </p:txBody>
        </p:sp>
        <p:cxnSp>
          <p:nvCxnSpPr>
            <p:cNvPr id="8" name="Gerade Verbindung 7"/>
            <p:cNvCxnSpPr/>
            <p:nvPr userDrawn="1"/>
          </p:nvCxnSpPr>
          <p:spPr>
            <a:xfrm>
              <a:off x="360001" y="4722299"/>
              <a:ext cx="8424000" cy="53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1" y="4800652"/>
              <a:ext cx="288000" cy="288000"/>
            </a:xfrm>
            <a:prstGeom prst="rect">
              <a:avLst/>
            </a:prstGeom>
          </p:spPr>
        </p:pic>
      </p:grpSp>
      <p:sp>
        <p:nvSpPr>
          <p:cNvPr id="12" name="tk_24">
            <a:extLst>
              <a:ext uri="{FF2B5EF4-FFF2-40B4-BE49-F238E27FC236}">
                <a16:creationId xmlns:a16="http://schemas.microsoft.com/office/drawing/2014/main" id="{7610BEED-2F24-48E1-A70F-D1C9CF3BE6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854672" y="-15359"/>
            <a:ext cx="2772000" cy="1944000"/>
          </a:xfrm>
          <a:prstGeom prst="rect">
            <a:avLst/>
          </a:prstGeom>
          <a:solidFill>
            <a:srgbClr val="DD0C29"/>
          </a:solidFill>
          <a:ln>
            <a:noFill/>
          </a:ln>
          <a:effectLst/>
        </p:spPr>
        <p:txBody>
          <a:bodyPr lIns="90000" tIns="90000" rIns="90000" bIns="90000" anchor="ctr"/>
          <a:lstStyle/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de-DE" sz="1200" b="1" dirty="0">
                <a:solidFill>
                  <a:schemeClr val="bg1"/>
                </a:solidFill>
                <a:latin typeface="Tahoma" panose="020B0604030504040204" pitchFamily="34" charset="0"/>
              </a:rPr>
              <a:t>Wichtiger Hinweis:</a:t>
            </a: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de-DE" sz="900" dirty="0">
                <a:solidFill>
                  <a:schemeClr val="bg1"/>
                </a:solidFill>
                <a:latin typeface="Tahoma" panose="020B0604030504040204" pitchFamily="34" charset="0"/>
              </a:rPr>
              <a:t>Wir empfehlen, die blauen Folien nur für Showpräsentationen, Pressekonferenzen etc. zu verwenden.</a:t>
            </a: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endParaRPr lang="de-DE" sz="9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de-DE" sz="900" dirty="0">
                <a:solidFill>
                  <a:schemeClr val="bg1"/>
                </a:solidFill>
                <a:latin typeface="Tahoma" panose="020B0604030504040204" pitchFamily="34" charset="0"/>
              </a:rPr>
              <a:t>Bitten beachten Sie, dass die Funktion „Design Check“ vom Corporate </a:t>
            </a:r>
            <a:r>
              <a:rPr lang="de-DE" sz="900" dirty="0" err="1">
                <a:solidFill>
                  <a:schemeClr val="bg1"/>
                </a:solidFill>
                <a:latin typeface="Tahoma" panose="020B0604030504040204" pitchFamily="34" charset="0"/>
              </a:rPr>
              <a:t>Presenter</a:t>
            </a:r>
            <a:r>
              <a:rPr lang="de-DE" sz="900" dirty="0">
                <a:solidFill>
                  <a:schemeClr val="bg1"/>
                </a:solidFill>
                <a:latin typeface="Tahoma" panose="020B0604030504040204" pitchFamily="34" charset="0"/>
              </a:rPr>
              <a:t> die blauen Folien nicht richtig überprüfen kann. Bitte ignorieren Sie daher die Kommentare des Dienstes für Ihre blauen Folien und führen Sie die Anpassungen für die blauen Folien nicht durch.</a:t>
            </a:r>
          </a:p>
        </p:txBody>
      </p:sp>
      <p:sp>
        <p:nvSpPr>
          <p:cNvPr id="13" name="tk_24">
            <a:extLst>
              <a:ext uri="{FF2B5EF4-FFF2-40B4-BE49-F238E27FC236}">
                <a16:creationId xmlns:a16="http://schemas.microsoft.com/office/drawing/2014/main" id="{F7A1DB43-311A-4571-A21A-0F7BD08976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843772" y="2131833"/>
            <a:ext cx="2772000" cy="1728000"/>
          </a:xfrm>
          <a:prstGeom prst="rect">
            <a:avLst/>
          </a:prstGeom>
          <a:solidFill>
            <a:srgbClr val="DD0C29"/>
          </a:solidFill>
          <a:ln>
            <a:noFill/>
          </a:ln>
          <a:effectLst/>
        </p:spPr>
        <p:txBody>
          <a:bodyPr lIns="90000" tIns="90000" rIns="90000" bIns="90000" anchor="ctr"/>
          <a:lstStyle/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de-DE" sz="1200" b="1" dirty="0" err="1">
                <a:solidFill>
                  <a:schemeClr val="bg1"/>
                </a:solidFill>
                <a:latin typeface="Tahoma" panose="020B0604030504040204" pitchFamily="34" charset="0"/>
              </a:rPr>
              <a:t>Important</a:t>
            </a:r>
            <a:r>
              <a:rPr lang="de-DE" sz="1200" b="1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Tahoma" panose="020B0604030504040204" pitchFamily="34" charset="0"/>
              </a:rPr>
              <a:t>note</a:t>
            </a:r>
            <a:r>
              <a:rPr lang="de-DE" sz="1200" b="1" dirty="0">
                <a:solidFill>
                  <a:schemeClr val="bg1"/>
                </a:solidFill>
                <a:latin typeface="Tahoma" panose="020B0604030504040204" pitchFamily="34" charset="0"/>
              </a:rPr>
              <a:t>:</a:t>
            </a: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</a:rPr>
              <a:t>We recommend to use the blue slides only</a:t>
            </a:r>
            <a:br>
              <a:rPr lang="en-US" sz="9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</a:rPr>
              <a:t>for show presentations, press conferences etc.</a:t>
            </a: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endParaRPr lang="en-US" sz="9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spcAft>
                <a:spcPts val="300"/>
              </a:spcAft>
              <a:buClr>
                <a:srgbClr val="00ABE7"/>
              </a:buClr>
              <a:buSzPct val="100000"/>
            </a:pP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</a:rPr>
              <a:t>Please note that the function “Design Check” of </a:t>
            </a:r>
            <a:r>
              <a:rPr lang="de-DE" sz="900" dirty="0">
                <a:solidFill>
                  <a:schemeClr val="bg1"/>
                </a:solidFill>
                <a:latin typeface="Tahoma" panose="020B0604030504040204" pitchFamily="34" charset="0"/>
              </a:rPr>
              <a:t>Corporate </a:t>
            </a:r>
            <a:r>
              <a:rPr lang="de-DE" sz="900" dirty="0" err="1">
                <a:solidFill>
                  <a:schemeClr val="bg1"/>
                </a:solidFill>
                <a:latin typeface="Tahoma" panose="020B0604030504040204" pitchFamily="34" charset="0"/>
              </a:rPr>
              <a:t>Presenter</a:t>
            </a: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</a:rPr>
              <a:t> cannot do a correct check of the blue slides. So please ignore the comments of the service for your blue slides and do not make the adjustments for the blue slides.</a:t>
            </a:r>
          </a:p>
        </p:txBody>
      </p:sp>
    </p:spTree>
    <p:extLst>
      <p:ext uri="{BB962C8B-B14F-4D97-AF65-F5344CB8AC3E}">
        <p14:creationId xmlns:p14="http://schemas.microsoft.com/office/powerpoint/2010/main" val="141129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29391" y="4892163"/>
            <a:ext cx="5220000" cy="10803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001" y="4892163"/>
            <a:ext cx="180000" cy="108033"/>
          </a:xfrm>
          <a:prstGeom prst="rect">
            <a:avLst/>
          </a:prstGeom>
        </p:spPr>
        <p:txBody>
          <a:bodyPr/>
          <a:lstStyle/>
          <a:p>
            <a:fld id="{AE839375-43AA-4A5D-B991-4343C4570B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23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363" y="144001"/>
            <a:ext cx="8424001" cy="594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4" y="864268"/>
            <a:ext cx="4122737" cy="378116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idx="13"/>
          </p:nvPr>
        </p:nvSpPr>
        <p:spPr>
          <a:xfrm>
            <a:off x="4661096" y="864268"/>
            <a:ext cx="4122000" cy="378116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29391" y="4892163"/>
            <a:ext cx="5220000" cy="10803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001" y="4892163"/>
            <a:ext cx="180000" cy="108033"/>
          </a:xfrm>
          <a:prstGeom prst="rect">
            <a:avLst/>
          </a:prstGeom>
        </p:spPr>
        <p:txBody>
          <a:bodyPr/>
          <a:lstStyle/>
          <a:p>
            <a:fld id="{AE839375-43AA-4A5D-B991-4343C4570B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09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29391" y="4892163"/>
            <a:ext cx="5220000" cy="10803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800"/>
              </a:lnSpc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04001" y="4892163"/>
            <a:ext cx="18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>
              <a:lnSpc>
                <a:spcPts val="800"/>
              </a:lnSpc>
            </a:pPr>
            <a:fld id="{D985BC7C-F6A2-4FED-9217-735A5E10A319}" type="slidenum">
              <a:rPr lang="de-DE" smtClean="0"/>
              <a:pPr>
                <a:lnSpc>
                  <a:spcPts val="800"/>
                </a:lnSpc>
              </a:pPr>
              <a:t>‹#›</a:t>
            </a:fld>
            <a:endParaRPr lang="de-DE"/>
          </a:p>
        </p:txBody>
      </p:sp>
      <p:sp>
        <p:nvSpPr>
          <p:cNvPr id="5" name="Inhaltsplatzhalter 1"/>
          <p:cNvSpPr>
            <a:spLocks noGrp="1"/>
          </p:cNvSpPr>
          <p:nvPr>
            <p:ph idx="1"/>
          </p:nvPr>
        </p:nvSpPr>
        <p:spPr bwMode="gray">
          <a:xfrm>
            <a:off x="360001" y="864268"/>
            <a:ext cx="2700000" cy="37811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3"/>
          </p:nvPr>
        </p:nvSpPr>
        <p:spPr bwMode="gray">
          <a:xfrm>
            <a:off x="3222002" y="864268"/>
            <a:ext cx="2700000" cy="37811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14"/>
          </p:nvPr>
        </p:nvSpPr>
        <p:spPr>
          <a:xfrm>
            <a:off x="6084002" y="864268"/>
            <a:ext cx="2700000" cy="378116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62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29391" y="4892163"/>
            <a:ext cx="5220000" cy="10803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800"/>
              </a:lnSpc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04001" y="4892163"/>
            <a:ext cx="18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>
              <a:lnSpc>
                <a:spcPts val="800"/>
              </a:lnSpc>
            </a:pPr>
            <a:fld id="{D985BC7C-F6A2-4FED-9217-735A5E10A319}" type="slidenum">
              <a:rPr lang="de-DE" smtClean="0"/>
              <a:pPr>
                <a:lnSpc>
                  <a:spcPts val="800"/>
                </a:lnSpc>
              </a:pPr>
              <a:t>‹#›</a:t>
            </a:fld>
            <a:endParaRPr lang="de-DE"/>
          </a:p>
        </p:txBody>
      </p:sp>
      <p:sp>
        <p:nvSpPr>
          <p:cNvPr id="5" name="Inhaltsplatzhalter 1"/>
          <p:cNvSpPr>
            <a:spLocks noGrp="1"/>
          </p:cNvSpPr>
          <p:nvPr>
            <p:ph idx="1"/>
          </p:nvPr>
        </p:nvSpPr>
        <p:spPr bwMode="gray">
          <a:xfrm>
            <a:off x="360002" y="864266"/>
            <a:ext cx="4122737" cy="18005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3"/>
          </p:nvPr>
        </p:nvSpPr>
        <p:spPr bwMode="gray">
          <a:xfrm>
            <a:off x="4660361" y="864267"/>
            <a:ext cx="4122737" cy="18005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14"/>
          </p:nvPr>
        </p:nvSpPr>
        <p:spPr>
          <a:xfrm>
            <a:off x="360002" y="2844878"/>
            <a:ext cx="4122737" cy="180055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8" name="Inhaltsplatzhalter 4"/>
          <p:cNvSpPr>
            <a:spLocks noGrp="1"/>
          </p:cNvSpPr>
          <p:nvPr>
            <p:ph sz="quarter" idx="15"/>
          </p:nvPr>
        </p:nvSpPr>
        <p:spPr>
          <a:xfrm>
            <a:off x="4660361" y="2844878"/>
            <a:ext cx="4122737" cy="180055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175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29391" y="4892163"/>
            <a:ext cx="5220000" cy="10803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800"/>
              </a:lnSpc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04001" y="4892163"/>
            <a:ext cx="18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>
              <a:lnSpc>
                <a:spcPts val="800"/>
              </a:lnSpc>
            </a:pPr>
            <a:fld id="{D985BC7C-F6A2-4FED-9217-735A5E10A319}" type="slidenum">
              <a:rPr lang="de-DE" smtClean="0"/>
              <a:pPr>
                <a:lnSpc>
                  <a:spcPts val="800"/>
                </a:lnSpc>
              </a:pPr>
              <a:t>‹#›</a:t>
            </a:fld>
            <a:endParaRPr lang="de-DE"/>
          </a:p>
        </p:txBody>
      </p:sp>
      <p:sp>
        <p:nvSpPr>
          <p:cNvPr id="5" name="Inhaltsplatzhalter 1"/>
          <p:cNvSpPr>
            <a:spLocks noGrp="1"/>
          </p:cNvSpPr>
          <p:nvPr>
            <p:ph idx="1"/>
          </p:nvPr>
        </p:nvSpPr>
        <p:spPr bwMode="gray">
          <a:xfrm>
            <a:off x="360001" y="864267"/>
            <a:ext cx="2700000" cy="18005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3"/>
          </p:nvPr>
        </p:nvSpPr>
        <p:spPr bwMode="gray">
          <a:xfrm>
            <a:off x="3222002" y="864267"/>
            <a:ext cx="2700000" cy="18005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14"/>
          </p:nvPr>
        </p:nvSpPr>
        <p:spPr>
          <a:xfrm>
            <a:off x="6084002" y="864267"/>
            <a:ext cx="2700000" cy="180055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8" name="Inhaltsplatzhalter 4"/>
          <p:cNvSpPr>
            <a:spLocks noGrp="1"/>
          </p:cNvSpPr>
          <p:nvPr>
            <p:ph sz="quarter" idx="15"/>
          </p:nvPr>
        </p:nvSpPr>
        <p:spPr>
          <a:xfrm>
            <a:off x="360001" y="2844878"/>
            <a:ext cx="2700000" cy="180055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16"/>
          </p:nvPr>
        </p:nvSpPr>
        <p:spPr>
          <a:xfrm>
            <a:off x="3222002" y="2844654"/>
            <a:ext cx="2700000" cy="180078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7"/>
          </p:nvPr>
        </p:nvSpPr>
        <p:spPr>
          <a:xfrm>
            <a:off x="6084002" y="2844654"/>
            <a:ext cx="2700000" cy="180078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00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40818" y="4709400"/>
            <a:ext cx="4610366" cy="3601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991" tIns="89991" rIns="89991" bIns="89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ts val="1699"/>
              </a:lnSpc>
              <a:spcBef>
                <a:spcPts val="840"/>
              </a:spcBef>
              <a:spcAft>
                <a:spcPct val="0"/>
              </a:spcAft>
            </a:pPr>
            <a:endParaRPr lang="de-DE" sz="1200" dirty="0" err="1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362" y="144044"/>
            <a:ext cx="4122000" cy="100870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29391" y="4892162"/>
            <a:ext cx="3564000" cy="10803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800"/>
              </a:lnSpc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 bwMode="gray">
          <a:xfrm>
            <a:off x="360002" y="1404433"/>
            <a:ext cx="4122737" cy="324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661096" y="0"/>
            <a:ext cx="4482904" cy="5145088"/>
          </a:xfrm>
          <a:solidFill>
            <a:schemeClr val="bg2"/>
          </a:solidFill>
        </p:spPr>
        <p:txBody>
          <a:bodyPr/>
          <a:lstStyle/>
          <a:p>
            <a:r>
              <a:rPr lang="sk-SK"/>
              <a:t>Kliknutím na ikonu pridáte obrázok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04001" y="4892163"/>
            <a:ext cx="18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800"/>
              </a:lnSpc>
            </a:pPr>
            <a:fld id="{D985BC7C-F6A2-4FED-9217-735A5E10A319}" type="slidenum">
              <a:rPr smtClean="0">
                <a:solidFill>
                  <a:srgbClr val="FFFFFF"/>
                </a:solidFill>
              </a:rPr>
              <a:pPr algn="r">
                <a:lnSpc>
                  <a:spcPts val="800"/>
                </a:lnSpc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  <p:cxnSp>
        <p:nvCxnSpPr>
          <p:cNvPr id="13" name="Gerade Verbindung 8"/>
          <p:cNvCxnSpPr/>
          <p:nvPr userDrawn="1"/>
        </p:nvCxnSpPr>
        <p:spPr>
          <a:xfrm>
            <a:off x="360003" y="4723758"/>
            <a:ext cx="4122737" cy="53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9"/>
          <p:cNvSpPr txBox="1">
            <a:spLocks noChangeArrowheads="1"/>
          </p:cNvSpPr>
          <p:nvPr userDrawn="1"/>
        </p:nvSpPr>
        <p:spPr bwMode="auto">
          <a:xfrm>
            <a:off x="-2188873" y="0"/>
            <a:ext cx="2103150" cy="2340722"/>
          </a:xfrm>
          <a:prstGeom prst="rect">
            <a:avLst/>
          </a:prstGeom>
          <a:solidFill>
            <a:srgbClr val="DD0C29"/>
          </a:solidFill>
          <a:ln>
            <a:noFill/>
          </a:ln>
        </p:spPr>
        <p:txBody>
          <a:bodyPr wrap="square" lIns="35996" tIns="35996" rIns="35996" bIns="35996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FFFFFF"/>
                </a:solidFill>
                <a:cs typeface="Tahoma" charset="0"/>
              </a:rPr>
              <a:t>Bearbeitungshinweis: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Klicken Sie auf das Symbol im Platzhalter und wählen Sie ein Bild aus.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Sofern das Bild nicht der Größe des Bildplatzhalters entspricht und somit nicht richtig zugeschnitten ist, gehen Sie bitte wie folgt vor: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None/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Gehen Sie mit der Maus auf das Bild - Klicken Sie auf die rechte Maustaste und wählen Sie „Grafik formatieren“ aus.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None/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Wählen Sie dann „Zuschneiden“. Unter „Bildposition“ – X-Offset und Y-Offset können Sie nun den gewünschten Ausschnitt bestimmen.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None/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Mit positiven Werten wird das Bild nach unten bzw. nach rechts verschoben. Mit negativen Werten hingegen nach oben bzw. links.</a:t>
            </a:r>
            <a:endParaRPr lang="en-US" sz="900" dirty="0">
              <a:solidFill>
                <a:srgbClr val="FFFFFF"/>
              </a:solidFill>
              <a:cs typeface="Tahoma" charset="0"/>
            </a:endParaRPr>
          </a:p>
        </p:txBody>
      </p:sp>
      <p:sp>
        <p:nvSpPr>
          <p:cNvPr id="15" name="Textfeld 11"/>
          <p:cNvSpPr txBox="1">
            <a:spLocks noChangeArrowheads="1"/>
          </p:cNvSpPr>
          <p:nvPr userDrawn="1"/>
        </p:nvSpPr>
        <p:spPr bwMode="auto">
          <a:xfrm>
            <a:off x="-2188873" y="2404687"/>
            <a:ext cx="2103150" cy="2340722"/>
          </a:xfrm>
          <a:prstGeom prst="rect">
            <a:avLst/>
          </a:prstGeom>
          <a:solidFill>
            <a:srgbClr val="DD0C29"/>
          </a:solidFill>
          <a:ln>
            <a:noFill/>
          </a:ln>
        </p:spPr>
        <p:txBody>
          <a:bodyPr wrap="square" lIns="35996" tIns="35996" rIns="35996" bIns="35996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FFFFFF"/>
                </a:solidFill>
                <a:cs typeface="Tahoma" charset="0"/>
              </a:rPr>
              <a:t>Handling </a:t>
            </a:r>
            <a:r>
              <a:rPr lang="de-DE" sz="1000" b="1" dirty="0" err="1">
                <a:solidFill>
                  <a:srgbClr val="FFFFFF"/>
                </a:solidFill>
                <a:cs typeface="Tahoma" charset="0"/>
              </a:rPr>
              <a:t>instructions</a:t>
            </a:r>
            <a:r>
              <a:rPr lang="de-DE" sz="1000" b="1" dirty="0">
                <a:solidFill>
                  <a:srgbClr val="FFFFFF"/>
                </a:solidFill>
                <a:cs typeface="Tahoma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cs typeface="Tahoma" charset="0"/>
              </a:rPr>
              <a:t>Click on the symbol in the place holder and select an image. If the image does not have the same size as the place holder, please follow this instruction: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cs typeface="Tahoma" charset="0"/>
              </a:rPr>
              <a:t>Move the computer mouse on the picture – right-click and choose “Format Picture”. Then select “Crop”. Edit “Picture Position” – Offset X and Offset Y to determine the appropriate section.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cs typeface="Tahoma" charset="0"/>
              </a:rPr>
              <a:t>With positive values you can move the picture down and to the right, with negative values up and to the left.</a:t>
            </a:r>
          </a:p>
        </p:txBody>
      </p:sp>
    </p:spTree>
    <p:extLst>
      <p:ext uri="{BB962C8B-B14F-4D97-AF65-F5344CB8AC3E}">
        <p14:creationId xmlns:p14="http://schemas.microsoft.com/office/powerpoint/2010/main" val="418486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40818" y="4709400"/>
            <a:ext cx="4610366" cy="3601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991" tIns="89991" rIns="89991" bIns="89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ts val="1699"/>
              </a:lnSpc>
              <a:spcBef>
                <a:spcPts val="840"/>
              </a:spcBef>
              <a:spcAft>
                <a:spcPct val="0"/>
              </a:spcAft>
            </a:pPr>
            <a:endParaRPr lang="de-DE" sz="1200" dirty="0" err="1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362" y="144044"/>
            <a:ext cx="4122000" cy="100870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29391" y="4892162"/>
            <a:ext cx="3563234" cy="10803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800"/>
              </a:lnSpc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gray">
          <a:xfrm>
            <a:off x="360002" y="1404433"/>
            <a:ext cx="4122737" cy="324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6" name="Bildplatzhalter 1"/>
          <p:cNvSpPr>
            <a:spLocks noGrp="1"/>
          </p:cNvSpPr>
          <p:nvPr>
            <p:ph type="pic" sz="quarter" idx="12"/>
          </p:nvPr>
        </p:nvSpPr>
        <p:spPr>
          <a:xfrm>
            <a:off x="4661096" y="1"/>
            <a:ext cx="4482904" cy="2574795"/>
          </a:xfrm>
          <a:solidFill>
            <a:schemeClr val="bg2"/>
          </a:solidFill>
        </p:spPr>
        <p:txBody>
          <a:bodyPr/>
          <a:lstStyle/>
          <a:p>
            <a:r>
              <a:rPr lang="sk-SK"/>
              <a:t>Kliknutím na ikonu pridáte obrázok</a:t>
            </a:r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661096" y="2574796"/>
            <a:ext cx="4482904" cy="2574795"/>
          </a:xfrm>
          <a:solidFill>
            <a:schemeClr val="bg2"/>
          </a:solidFill>
        </p:spPr>
        <p:txBody>
          <a:bodyPr/>
          <a:lstStyle/>
          <a:p>
            <a:r>
              <a:rPr lang="sk-SK"/>
              <a:t>Kliknutím na ikonu pridáte obrázok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04001" y="4892163"/>
            <a:ext cx="18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800"/>
              </a:lnSpc>
            </a:pPr>
            <a:fld id="{D985BC7C-F6A2-4FED-9217-735A5E10A319}" type="slidenum">
              <a:rPr smtClean="0">
                <a:solidFill>
                  <a:srgbClr val="FFFFFF"/>
                </a:solidFill>
              </a:rPr>
              <a:pPr algn="r">
                <a:lnSpc>
                  <a:spcPts val="800"/>
                </a:lnSpc>
              </a:pPr>
              <a:t>‹#›</a:t>
            </a:fld>
            <a:endParaRPr>
              <a:solidFill>
                <a:srgbClr val="FFFFFF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360003" y="4723758"/>
            <a:ext cx="4122737" cy="53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0"/>
          <p:cNvSpPr txBox="1">
            <a:spLocks noChangeArrowheads="1"/>
          </p:cNvSpPr>
          <p:nvPr userDrawn="1"/>
        </p:nvSpPr>
        <p:spPr bwMode="auto">
          <a:xfrm>
            <a:off x="-2188873" y="0"/>
            <a:ext cx="2103150" cy="2340722"/>
          </a:xfrm>
          <a:prstGeom prst="rect">
            <a:avLst/>
          </a:prstGeom>
          <a:solidFill>
            <a:srgbClr val="DD0C29"/>
          </a:solidFill>
          <a:ln>
            <a:noFill/>
          </a:ln>
        </p:spPr>
        <p:txBody>
          <a:bodyPr wrap="square" lIns="35996" tIns="35996" rIns="35996" bIns="35996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FFFFFF"/>
                </a:solidFill>
                <a:cs typeface="Tahoma" charset="0"/>
              </a:rPr>
              <a:t>Bearbeitungshinweis: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Klicken Sie auf das Symbol im Platzhalter und wählen Sie ein Bild aus.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Sofern das Bild nicht der Größe des Bildplatzhalters entspricht und somit nicht richtig zugeschnitten ist, gehen Sie bitte wie folgt vor: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None/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Gehen Sie mit der Maus auf das Bild 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None/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Klicken Sie auf die rechte Maustaste und wählen Sie „Grafik formatieren“ aus.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None/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Wählen Sie dann „Zuschneiden“. Unter „Bildposition“ – X-Offset und Y-Offset können Sie nun den gewünschten Ausschnitt bestimmen.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None/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Mit positiven Werten wird das Bild nach unten bzw. nach rechts verschoben. Mit negativen Werten hingegen nach oben bzw. links.</a:t>
            </a:r>
            <a:endParaRPr lang="en-US" sz="900" dirty="0">
              <a:solidFill>
                <a:srgbClr val="FFFFFF"/>
              </a:solidFill>
              <a:cs typeface="Tahoma" charset="0"/>
            </a:endParaRPr>
          </a:p>
        </p:txBody>
      </p:sp>
      <p:sp>
        <p:nvSpPr>
          <p:cNvPr id="16" name="Textfeld 11"/>
          <p:cNvSpPr txBox="1">
            <a:spLocks noChangeArrowheads="1"/>
          </p:cNvSpPr>
          <p:nvPr userDrawn="1"/>
        </p:nvSpPr>
        <p:spPr bwMode="auto">
          <a:xfrm>
            <a:off x="-2188873" y="2404687"/>
            <a:ext cx="2103150" cy="2340722"/>
          </a:xfrm>
          <a:prstGeom prst="rect">
            <a:avLst/>
          </a:prstGeom>
          <a:solidFill>
            <a:srgbClr val="DD0C29"/>
          </a:solidFill>
          <a:ln>
            <a:noFill/>
          </a:ln>
        </p:spPr>
        <p:txBody>
          <a:bodyPr wrap="square" lIns="35996" tIns="35996" rIns="35996" bIns="35996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FFFFFF"/>
                </a:solidFill>
                <a:cs typeface="Tahoma" charset="0"/>
              </a:rPr>
              <a:t>Handling </a:t>
            </a:r>
            <a:r>
              <a:rPr lang="de-DE" sz="1000" b="1" dirty="0" err="1">
                <a:solidFill>
                  <a:srgbClr val="FFFFFF"/>
                </a:solidFill>
                <a:cs typeface="Tahoma" charset="0"/>
              </a:rPr>
              <a:t>instructions</a:t>
            </a:r>
            <a:r>
              <a:rPr lang="de-DE" sz="1000" b="1" dirty="0">
                <a:solidFill>
                  <a:srgbClr val="FFFFFF"/>
                </a:solidFill>
                <a:cs typeface="Tahoma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cs typeface="Tahoma" charset="0"/>
              </a:rPr>
              <a:t>Click on the symbol in the place holder and select an image. If the image does not have the same size as the place holder, please follow this instruction: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cs typeface="Tahoma" charset="0"/>
              </a:rPr>
              <a:t>Move the computer mouse on the picture – right-click and choose “Format Picture”. Then select “Crop”. Edit “Picture Position” – Offset X and Offset Y to determine the appropriate section.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cs typeface="Tahoma" charset="0"/>
              </a:rPr>
              <a:t>With positive values you can move the picture down and to the right, with negative values up and to the left.</a:t>
            </a:r>
          </a:p>
        </p:txBody>
      </p:sp>
    </p:spTree>
    <p:extLst>
      <p:ext uri="{BB962C8B-B14F-4D97-AF65-F5344CB8AC3E}">
        <p14:creationId xmlns:p14="http://schemas.microsoft.com/office/powerpoint/2010/main" val="97030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29391" y="4892163"/>
            <a:ext cx="5220000" cy="10803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800"/>
              </a:lnSpc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04001" y="4892163"/>
            <a:ext cx="180000" cy="108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>
              <a:lnSpc>
                <a:spcPts val="800"/>
              </a:lnSpc>
            </a:pPr>
            <a:fld id="{D985BC7C-F6A2-4FED-9217-735A5E10A319}" type="slidenum">
              <a:rPr lang="de-DE" smtClean="0"/>
              <a:pPr>
                <a:lnSpc>
                  <a:spcPts val="800"/>
                </a:lnSpc>
              </a:pPr>
              <a:t>‹#›</a:t>
            </a:fld>
            <a:endParaRPr lang="de-DE"/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60001" y="1182124"/>
            <a:ext cx="2700000" cy="216067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22002" y="1182124"/>
            <a:ext cx="2700000" cy="216067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6084002" y="1182124"/>
            <a:ext cx="2700000" cy="216067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15"/>
          </p:nvPr>
        </p:nvSpPr>
        <p:spPr>
          <a:xfrm>
            <a:off x="360001" y="1545356"/>
            <a:ext cx="2700000" cy="1800556"/>
          </a:xfrm>
          <a:solidFill>
            <a:schemeClr val="bg2"/>
          </a:solidFill>
        </p:spPr>
        <p:txBody>
          <a:bodyPr/>
          <a:lstStyle/>
          <a:p>
            <a:r>
              <a:rPr lang="sk-SK"/>
              <a:t>Kliknutím na ikonu pridáte obrázok</a:t>
            </a:r>
            <a:endParaRPr lang="de-DE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6"/>
          </p:nvPr>
        </p:nvSpPr>
        <p:spPr>
          <a:xfrm>
            <a:off x="3222002" y="1545356"/>
            <a:ext cx="2700000" cy="1800556"/>
          </a:xfrm>
          <a:solidFill>
            <a:schemeClr val="bg2"/>
          </a:solidFill>
        </p:spPr>
        <p:txBody>
          <a:bodyPr/>
          <a:lstStyle/>
          <a:p>
            <a:r>
              <a:rPr lang="sk-SK"/>
              <a:t>Kliknutím na ikonu pridáte obrázok</a:t>
            </a:r>
            <a:endParaRPr lang="de-DE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084002" y="1545356"/>
            <a:ext cx="2700000" cy="1800556"/>
          </a:xfrm>
          <a:solidFill>
            <a:schemeClr val="bg2"/>
          </a:solidFill>
        </p:spPr>
        <p:txBody>
          <a:bodyPr/>
          <a:lstStyle/>
          <a:p>
            <a:r>
              <a:rPr lang="sk-SK"/>
              <a:t>Kliknutím na ikonu pridáte obrázok</a:t>
            </a:r>
            <a:endParaRPr lang="de-DE"/>
          </a:p>
        </p:txBody>
      </p:sp>
      <p:sp>
        <p:nvSpPr>
          <p:cNvPr id="11" name="Inhaltsplatzhalter 1"/>
          <p:cNvSpPr>
            <a:spLocks noGrp="1"/>
          </p:cNvSpPr>
          <p:nvPr>
            <p:ph sz="quarter" idx="18"/>
          </p:nvPr>
        </p:nvSpPr>
        <p:spPr>
          <a:xfrm>
            <a:off x="360001" y="3493078"/>
            <a:ext cx="2700000" cy="115235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quarter" idx="19"/>
          </p:nvPr>
        </p:nvSpPr>
        <p:spPr>
          <a:xfrm>
            <a:off x="3222002" y="3493078"/>
            <a:ext cx="2700000" cy="115235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quarter" idx="20"/>
          </p:nvPr>
        </p:nvSpPr>
        <p:spPr>
          <a:xfrm>
            <a:off x="6084002" y="3493078"/>
            <a:ext cx="2700000" cy="115235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6" name="Textfeld 13"/>
          <p:cNvSpPr txBox="1">
            <a:spLocks noChangeArrowheads="1"/>
          </p:cNvSpPr>
          <p:nvPr userDrawn="1"/>
        </p:nvSpPr>
        <p:spPr bwMode="auto">
          <a:xfrm>
            <a:off x="-2188873" y="0"/>
            <a:ext cx="2103150" cy="2340722"/>
          </a:xfrm>
          <a:prstGeom prst="rect">
            <a:avLst/>
          </a:prstGeom>
          <a:solidFill>
            <a:srgbClr val="DD0C29"/>
          </a:solidFill>
          <a:ln>
            <a:noFill/>
          </a:ln>
        </p:spPr>
        <p:txBody>
          <a:bodyPr wrap="square" lIns="35996" tIns="35996" rIns="35996" bIns="35996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FFFFFF"/>
                </a:solidFill>
                <a:cs typeface="Tahoma" charset="0"/>
              </a:rPr>
              <a:t>Bearbeitungshinweis: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Klicken Sie auf das Symbol im Platzhalter und wählen Sie ein Bild aus.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Sofern das Bild nicht der Größe des Bildplatzhalters entspricht und somit nicht richtig zugeschnitten ist, gehen Sie bitte wie folgt vor: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None/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Gehen Sie mit der Maus auf das Bild 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None/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Klicken Sie auf die rechte Maustaste und wählen Sie „Grafik formatieren“ aus.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None/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Wählen Sie dann „Zuschneiden“. Unter „Bildposition“ – X-Offset und Y-Offset können Sie nun den gewünschten Ausschnitt bestimmen.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ahoma" charset="0"/>
              <a:buNone/>
            </a:pPr>
            <a:r>
              <a:rPr lang="de-DE" sz="800" dirty="0">
                <a:solidFill>
                  <a:srgbClr val="FFFFFF"/>
                </a:solidFill>
                <a:cs typeface="Tahoma" charset="0"/>
              </a:rPr>
              <a:t>Mit positiven Werten wird das Bild nach unten bzw. nach rechts verschoben. Mit negativen Werten hingegen nach oben bzw. links.</a:t>
            </a:r>
            <a:endParaRPr lang="en-US" sz="900" dirty="0">
              <a:solidFill>
                <a:srgbClr val="FFFFFF"/>
              </a:solidFill>
              <a:cs typeface="Tahoma" charset="0"/>
            </a:endParaRPr>
          </a:p>
        </p:txBody>
      </p:sp>
      <p:sp>
        <p:nvSpPr>
          <p:cNvPr id="17" name="Textfeld 14"/>
          <p:cNvSpPr txBox="1">
            <a:spLocks noChangeArrowheads="1"/>
          </p:cNvSpPr>
          <p:nvPr userDrawn="1"/>
        </p:nvSpPr>
        <p:spPr bwMode="auto">
          <a:xfrm>
            <a:off x="-2188873" y="2404687"/>
            <a:ext cx="2103150" cy="2340722"/>
          </a:xfrm>
          <a:prstGeom prst="rect">
            <a:avLst/>
          </a:prstGeom>
          <a:solidFill>
            <a:srgbClr val="DD0C29"/>
          </a:solidFill>
          <a:ln>
            <a:noFill/>
          </a:ln>
        </p:spPr>
        <p:txBody>
          <a:bodyPr wrap="square" lIns="35996" tIns="35996" rIns="35996" bIns="35996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FFFFFF"/>
                </a:solidFill>
                <a:cs typeface="Tahoma" charset="0"/>
              </a:rPr>
              <a:t>Handling </a:t>
            </a:r>
            <a:r>
              <a:rPr lang="de-DE" sz="1000" b="1" dirty="0" err="1">
                <a:solidFill>
                  <a:srgbClr val="FFFFFF"/>
                </a:solidFill>
                <a:cs typeface="Tahoma" charset="0"/>
              </a:rPr>
              <a:t>instructions</a:t>
            </a:r>
            <a:r>
              <a:rPr lang="de-DE" sz="1000" b="1" dirty="0">
                <a:solidFill>
                  <a:srgbClr val="FFFFFF"/>
                </a:solidFill>
                <a:cs typeface="Tahoma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cs typeface="Tahoma" charset="0"/>
              </a:rPr>
              <a:t>Click on the symbol in the place holder and select an image. If the image does not have the same size as the place holder, please follow this instruction: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cs typeface="Tahoma" charset="0"/>
              </a:rPr>
              <a:t>Move the computer mouse on the picture – right-click and choose “Format Picture”. Then select “Crop”. Edit “Picture Position” – Offset X and Offset Y to determine the appropriate section.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cs typeface="Tahoma" charset="0"/>
              </a:rPr>
              <a:t>With positive values you can move the picture down and to the right, with negative values up and to the left.</a:t>
            </a:r>
          </a:p>
        </p:txBody>
      </p:sp>
    </p:spTree>
    <p:extLst>
      <p:ext uri="{BB962C8B-B14F-4D97-AF65-F5344CB8AC3E}">
        <p14:creationId xmlns:p14="http://schemas.microsoft.com/office/powerpoint/2010/main" val="69285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363" y="144001"/>
            <a:ext cx="8424001" cy="59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2" y="864268"/>
            <a:ext cx="8424000" cy="3781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334602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54" r:id="rId11"/>
    <p:sldLayoutId id="2147483655" r:id="rId12"/>
    <p:sldLayoutId id="2147483684" r:id="rId13"/>
    <p:sldLayoutId id="2147483685" r:id="rId14"/>
    <p:sldLayoutId id="2147483688" r:id="rId15"/>
    <p:sldLayoutId id="2147483689" r:id="rId16"/>
    <p:sldLayoutId id="2147483690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Tahoma" panose="020B060403050404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Tahoma" panose="020B060403050404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Tahoma" panose="020B060403050404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Tahoma" panose="020B060403050404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52611-CF02-46B3-A494-D03E7145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18" y="102510"/>
            <a:ext cx="8424001" cy="594000"/>
          </a:xfrm>
        </p:spPr>
        <p:txBody>
          <a:bodyPr/>
          <a:lstStyle/>
          <a:p>
            <a:pPr algn="ctr"/>
            <a:r>
              <a:rPr lang="sk-SK" sz="2400" dirty="0">
                <a:solidFill>
                  <a:srgbClr val="FF6600"/>
                </a:solidFill>
              </a:rPr>
              <a:t>PRECISION RIFLE </a:t>
            </a:r>
            <a:r>
              <a:rPr lang="sk-SK" sz="2400" dirty="0">
                <a:solidFill>
                  <a:srgbClr val="FF0000"/>
                </a:solidFill>
              </a:rPr>
              <a:t>22LR</a:t>
            </a:r>
            <a:r>
              <a:rPr lang="sk-SK" sz="2400" dirty="0">
                <a:solidFill>
                  <a:srgbClr val="FF6600"/>
                </a:solidFill>
              </a:rPr>
              <a:t> COMPETITION</a:t>
            </a:r>
            <a:br>
              <a:rPr lang="sk-SK" sz="2400" dirty="0">
                <a:solidFill>
                  <a:srgbClr val="FF6600"/>
                </a:solidFill>
              </a:rPr>
            </a:br>
            <a:r>
              <a:rPr lang="sk-SK" sz="2400" dirty="0">
                <a:solidFill>
                  <a:srgbClr val="FF6600"/>
                </a:solidFill>
              </a:rPr>
              <a:t>SLOVAKIA</a:t>
            </a:r>
            <a:br>
              <a:rPr lang="sk-SK" dirty="0"/>
            </a:br>
            <a:endParaRPr lang="sk-SK" dirty="0"/>
          </a:p>
        </p:txBody>
      </p:sp>
      <p:pic>
        <p:nvPicPr>
          <p:cNvPr id="6" name="Obrázok 5" descr="ZNAK">
            <a:extLst>
              <a:ext uri="{FF2B5EF4-FFF2-40B4-BE49-F238E27FC236}">
                <a16:creationId xmlns:a16="http://schemas.microsoft.com/office/drawing/2014/main" id="{21E6E2A1-2022-4373-9C1C-7A6BCDE99B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8" y="3751421"/>
            <a:ext cx="1224170" cy="12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695AED04-7E59-4FF4-B7DC-6479D7DD6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34" t="29396" r="13049" b="31913"/>
          <a:stretch/>
        </p:blipFill>
        <p:spPr>
          <a:xfrm>
            <a:off x="1802369" y="4176671"/>
            <a:ext cx="511938" cy="722707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688302CE-339A-4251-BC1D-3265D103A2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897" t="18805" r="5441" b="22048"/>
          <a:stretch/>
        </p:blipFill>
        <p:spPr>
          <a:xfrm>
            <a:off x="2470831" y="4165855"/>
            <a:ext cx="692524" cy="75143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0C98774-EC8C-4884-B679-32A9A83AFA01}"/>
              </a:ext>
            </a:extLst>
          </p:cNvPr>
          <p:cNvSpPr txBox="1">
            <a:spLocks/>
          </p:cNvSpPr>
          <p:nvPr/>
        </p:nvSpPr>
        <p:spPr>
          <a:xfrm>
            <a:off x="3476403" y="4143209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600" dirty="0">
                <a:solidFill>
                  <a:srgbClr val="0070C0"/>
                </a:solidFill>
              </a:rPr>
              <a:t>29.10.2023</a:t>
            </a:r>
          </a:p>
          <a:p>
            <a:r>
              <a:rPr lang="sk-SK" sz="1600" dirty="0">
                <a:solidFill>
                  <a:srgbClr val="0070C0"/>
                </a:solidFill>
              </a:rPr>
              <a:t>LEVICE, Slovakia</a:t>
            </a:r>
          </a:p>
          <a:p>
            <a:r>
              <a:rPr lang="sk-SK" sz="1600" dirty="0">
                <a:solidFill>
                  <a:srgbClr val="0070C0"/>
                </a:solidFill>
              </a:rPr>
              <a:t>48.217203, 18.575421 - GPS</a:t>
            </a:r>
            <a:br>
              <a:rPr lang="sk-SK" sz="1600" dirty="0">
                <a:solidFill>
                  <a:srgbClr val="0070C0"/>
                </a:solidFill>
              </a:rPr>
            </a:br>
            <a:r>
              <a:rPr lang="sk-SK" sz="1600" dirty="0">
                <a:solidFill>
                  <a:srgbClr val="0070C0"/>
                </a:solidFill>
              </a:rPr>
              <a:t>163</a:t>
            </a:r>
            <a:r>
              <a:rPr lang="fi-FI" sz="1600" dirty="0">
                <a:solidFill>
                  <a:srgbClr val="0070C0"/>
                </a:solidFill>
              </a:rPr>
              <a:t> (m. n. m. elevation)</a:t>
            </a:r>
          </a:p>
          <a:p>
            <a:endParaRPr lang="sk-SK" sz="1600" dirty="0">
              <a:solidFill>
                <a:srgbClr val="0070C0"/>
              </a:solidFill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D247847-0F78-415D-995F-AD4483F66A25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60" t="28703" r="8596" b="43309"/>
          <a:stretch/>
        </p:blipFill>
        <p:spPr bwMode="auto">
          <a:xfrm>
            <a:off x="6777594" y="2081791"/>
            <a:ext cx="2177457" cy="1539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192C7D79-2F32-43E3-AD68-FEB04CB268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23886" r="7904" b="22832"/>
          <a:stretch/>
        </p:blipFill>
        <p:spPr bwMode="auto">
          <a:xfrm>
            <a:off x="319675" y="1163750"/>
            <a:ext cx="6287232" cy="1749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FCFC69E-B5F8-4638-84F7-7086D682CB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83" y="245710"/>
            <a:ext cx="1836081" cy="183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7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ok 31">
            <a:extLst>
              <a:ext uri="{FF2B5EF4-FFF2-40B4-BE49-F238E27FC236}">
                <a16:creationId xmlns:a16="http://schemas.microsoft.com/office/drawing/2014/main" id="{23FD1904-1975-44B6-BAF8-6F1F24DC5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68" t="35714" r="12917" b="34687"/>
          <a:stretch/>
        </p:blipFill>
        <p:spPr>
          <a:xfrm>
            <a:off x="5207691" y="1452327"/>
            <a:ext cx="3364610" cy="3803862"/>
          </a:xfrm>
          <a:prstGeom prst="rect">
            <a:avLst/>
          </a:prstGeom>
        </p:spPr>
      </p:pic>
      <p:sp>
        <p:nvSpPr>
          <p:cNvPr id="17" name="Nadpis 1">
            <a:extLst>
              <a:ext uri="{FF2B5EF4-FFF2-40B4-BE49-F238E27FC236}">
                <a16:creationId xmlns:a16="http://schemas.microsoft.com/office/drawing/2014/main" id="{7DD369A0-C224-4D6C-A479-C69A6F02D3F2}"/>
              </a:ext>
            </a:extLst>
          </p:cNvPr>
          <p:cNvSpPr txBox="1">
            <a:spLocks/>
          </p:cNvSpPr>
          <p:nvPr/>
        </p:nvSpPr>
        <p:spPr>
          <a:xfrm>
            <a:off x="360363" y="148680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33" name="Sedemuholník 32">
            <a:extLst>
              <a:ext uri="{FF2B5EF4-FFF2-40B4-BE49-F238E27FC236}">
                <a16:creationId xmlns:a16="http://schemas.microsoft.com/office/drawing/2014/main" id="{F5E4F3AE-7898-4743-9759-12FDA9845693}"/>
              </a:ext>
            </a:extLst>
          </p:cNvPr>
          <p:cNvSpPr/>
          <p:nvPr/>
        </p:nvSpPr>
        <p:spPr>
          <a:xfrm>
            <a:off x="5317583" y="2469767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1</a:t>
            </a:r>
          </a:p>
        </p:txBody>
      </p:sp>
      <p:sp>
        <p:nvSpPr>
          <p:cNvPr id="34" name="Sedemuholník 33">
            <a:extLst>
              <a:ext uri="{FF2B5EF4-FFF2-40B4-BE49-F238E27FC236}">
                <a16:creationId xmlns:a16="http://schemas.microsoft.com/office/drawing/2014/main" id="{9CD4A038-CDAF-42CB-B254-1D755E147ABA}"/>
              </a:ext>
            </a:extLst>
          </p:cNvPr>
          <p:cNvSpPr/>
          <p:nvPr/>
        </p:nvSpPr>
        <p:spPr>
          <a:xfrm>
            <a:off x="6241453" y="1628224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2</a:t>
            </a:r>
          </a:p>
        </p:txBody>
      </p:sp>
      <p:sp>
        <p:nvSpPr>
          <p:cNvPr id="35" name="Sedemuholník 34">
            <a:extLst>
              <a:ext uri="{FF2B5EF4-FFF2-40B4-BE49-F238E27FC236}">
                <a16:creationId xmlns:a16="http://schemas.microsoft.com/office/drawing/2014/main" id="{D7DCC10D-C886-49C7-90AF-839471C23BE6}"/>
              </a:ext>
            </a:extLst>
          </p:cNvPr>
          <p:cNvSpPr/>
          <p:nvPr/>
        </p:nvSpPr>
        <p:spPr>
          <a:xfrm>
            <a:off x="7238569" y="2445754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3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graphicFrame>
        <p:nvGraphicFramePr>
          <p:cNvPr id="25" name="Tabuľka 24">
            <a:extLst>
              <a:ext uri="{FF2B5EF4-FFF2-40B4-BE49-F238E27FC236}">
                <a16:creationId xmlns:a16="http://schemas.microsoft.com/office/drawing/2014/main" id="{9D7BE0EE-97E5-4E10-8927-8A0A1E8E5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96669"/>
              </p:ext>
            </p:extLst>
          </p:nvPr>
        </p:nvGraphicFramePr>
        <p:xfrm>
          <a:off x="82551" y="69850"/>
          <a:ext cx="9006857" cy="4993469"/>
        </p:xfrm>
        <a:graphic>
          <a:graphicData uri="http://schemas.openxmlformats.org/drawingml/2006/table">
            <a:tbl>
              <a:tblPr/>
              <a:tblGrid>
                <a:gridCol w="760973">
                  <a:extLst>
                    <a:ext uri="{9D8B030D-6E8A-4147-A177-3AD203B41FA5}">
                      <a16:colId xmlns:a16="http://schemas.microsoft.com/office/drawing/2014/main" val="313896717"/>
                    </a:ext>
                  </a:extLst>
                </a:gridCol>
                <a:gridCol w="499203">
                  <a:extLst>
                    <a:ext uri="{9D8B030D-6E8A-4147-A177-3AD203B41FA5}">
                      <a16:colId xmlns:a16="http://schemas.microsoft.com/office/drawing/2014/main" val="2425000511"/>
                    </a:ext>
                  </a:extLst>
                </a:gridCol>
                <a:gridCol w="2010111">
                  <a:extLst>
                    <a:ext uri="{9D8B030D-6E8A-4147-A177-3AD203B41FA5}">
                      <a16:colId xmlns:a16="http://schemas.microsoft.com/office/drawing/2014/main" val="172217695"/>
                    </a:ext>
                  </a:extLst>
                </a:gridCol>
                <a:gridCol w="766734">
                  <a:extLst>
                    <a:ext uri="{9D8B030D-6E8A-4147-A177-3AD203B41FA5}">
                      <a16:colId xmlns:a16="http://schemas.microsoft.com/office/drawing/2014/main" val="4138405110"/>
                    </a:ext>
                  </a:extLst>
                </a:gridCol>
                <a:gridCol w="4969836">
                  <a:extLst>
                    <a:ext uri="{9D8B030D-6E8A-4147-A177-3AD203B41FA5}">
                      <a16:colId xmlns:a16="http://schemas.microsoft.com/office/drawing/2014/main" val="1170995784"/>
                    </a:ext>
                  </a:extLst>
                </a:gridCol>
              </a:tblGrid>
              <a:tr h="1715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No.3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8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 LAYOUT</a:t>
                      </a:r>
                    </a:p>
                  </a:txBody>
                  <a:tcPr marL="6853" marR="6853" marT="6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681229"/>
                  </a:ext>
                </a:extLst>
              </a:tr>
              <a:tr h="1897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KRÍŽ/TANK TRAP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95817"/>
                  </a:ext>
                </a:extLst>
              </a:tr>
              <a:tr h="1715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Pozície/Positions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88735"/>
                  </a:ext>
                </a:extLst>
              </a:tr>
              <a:tr h="1715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Počet terčov/Targets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244"/>
                  </a:ext>
                </a:extLst>
              </a:tr>
              <a:tr h="1715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Čas/Time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90s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90s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953053"/>
                  </a:ext>
                </a:extLst>
              </a:tr>
              <a:tr h="1715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 skóre/Max.Score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239508"/>
                  </a:ext>
                </a:extLst>
              </a:tr>
              <a:tr h="1715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Max.nábojov/Max.Rounds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22297"/>
                  </a:ext>
                </a:extLst>
              </a:tr>
              <a:tr h="171544">
                <a:tc rowSpan="5" gridSpan="3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Vybavenie/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Gear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sand</a:t>
                      </a: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bag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 x 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bag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74285"/>
                  </a:ext>
                </a:extLst>
              </a:tr>
              <a:tr h="171544"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tripod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7788"/>
                  </a:ext>
                </a:extLst>
              </a:tr>
              <a:tr h="171544"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77930"/>
                  </a:ext>
                </a:extLst>
              </a:tr>
              <a:tr h="171544"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2736"/>
                  </a:ext>
                </a:extLst>
              </a:tr>
              <a:tr h="171544"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9239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03859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Vzdialenosť/Distance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0060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4cmx4cm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4090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25x25cm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8cmx8cm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14505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19197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06065"/>
                  </a:ext>
                </a:extLst>
              </a:tr>
              <a:tr h="1715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Priebeh streleckej činnosti/COF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4876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Pozícia/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Pos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Hits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Engagements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37256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1-2-2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30500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1-2-2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398871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1-2-2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2489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1-2-2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61761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53300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0715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548122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601386"/>
                  </a:ext>
                </a:extLst>
              </a:tr>
              <a:tr h="169094">
                <a:tc gridSpan="5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Popis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6125853"/>
                  </a:ext>
                </a:extLst>
              </a:tr>
            </a:tbl>
          </a:graphicData>
        </a:graphic>
      </p:graphicFrame>
      <p:sp>
        <p:nvSpPr>
          <p:cNvPr id="20" name="Šípka: doprava 19">
            <a:extLst>
              <a:ext uri="{FF2B5EF4-FFF2-40B4-BE49-F238E27FC236}">
                <a16:creationId xmlns:a16="http://schemas.microsoft.com/office/drawing/2014/main" id="{D0A4F262-D406-471F-8789-F5D08DFA9997}"/>
              </a:ext>
            </a:extLst>
          </p:cNvPr>
          <p:cNvSpPr/>
          <p:nvPr/>
        </p:nvSpPr>
        <p:spPr>
          <a:xfrm>
            <a:off x="6540821" y="350786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100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m</a:t>
            </a:r>
          </a:p>
        </p:txBody>
      </p:sp>
      <p:sp>
        <p:nvSpPr>
          <p:cNvPr id="19" name="Šípka: doprava 18">
            <a:extLst>
              <a:ext uri="{FF2B5EF4-FFF2-40B4-BE49-F238E27FC236}">
                <a16:creationId xmlns:a16="http://schemas.microsoft.com/office/drawing/2014/main" id="{37072410-AD8A-4653-B9C7-81B6F6DB5E44}"/>
              </a:ext>
            </a:extLst>
          </p:cNvPr>
          <p:cNvSpPr/>
          <p:nvPr/>
        </p:nvSpPr>
        <p:spPr>
          <a:xfrm>
            <a:off x="4676319" y="950487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50m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85526B09-29CB-4CF1-95D0-F805A90C6D3E}"/>
              </a:ext>
            </a:extLst>
          </p:cNvPr>
          <p:cNvSpPr/>
          <p:nvPr/>
        </p:nvSpPr>
        <p:spPr>
          <a:xfrm>
            <a:off x="6017202" y="945630"/>
            <a:ext cx="448502" cy="506697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1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5E037EC7-7D40-40C2-87E7-83259628709C}"/>
              </a:ext>
            </a:extLst>
          </p:cNvPr>
          <p:cNvSpPr/>
          <p:nvPr/>
        </p:nvSpPr>
        <p:spPr>
          <a:xfrm>
            <a:off x="7805910" y="345559"/>
            <a:ext cx="448502" cy="506697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2</a:t>
            </a:r>
          </a:p>
        </p:txBody>
      </p:sp>
      <p:sp>
        <p:nvSpPr>
          <p:cNvPr id="3" name="Sedemuholník 2">
            <a:extLst>
              <a:ext uri="{FF2B5EF4-FFF2-40B4-BE49-F238E27FC236}">
                <a16:creationId xmlns:a16="http://schemas.microsoft.com/office/drawing/2014/main" id="{85509B0D-CA2B-A0FC-5AFA-DEA51728F75D}"/>
              </a:ext>
            </a:extLst>
          </p:cNvPr>
          <p:cNvSpPr/>
          <p:nvPr/>
        </p:nvSpPr>
        <p:spPr>
          <a:xfrm>
            <a:off x="8280988" y="3969754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735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7DD369A0-C224-4D6C-A479-C69A6F02D3F2}"/>
              </a:ext>
            </a:extLst>
          </p:cNvPr>
          <p:cNvSpPr txBox="1">
            <a:spLocks/>
          </p:cNvSpPr>
          <p:nvPr/>
        </p:nvSpPr>
        <p:spPr>
          <a:xfrm>
            <a:off x="360363" y="148680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89720D20-A709-454A-80E5-EA57B19AF631}"/>
              </a:ext>
            </a:extLst>
          </p:cNvPr>
          <p:cNvSpPr txBox="1">
            <a:spLocks/>
          </p:cNvSpPr>
          <p:nvPr/>
        </p:nvSpPr>
        <p:spPr>
          <a:xfrm>
            <a:off x="487781" y="502642"/>
            <a:ext cx="3466545" cy="3521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100" b="0" dirty="0"/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B9AB6F0B-A56E-443E-8227-3BEEDB99D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79309"/>
              </p:ext>
            </p:extLst>
          </p:nvPr>
        </p:nvGraphicFramePr>
        <p:xfrm>
          <a:off x="82550" y="37068"/>
          <a:ext cx="8993213" cy="4795815"/>
        </p:xfrm>
        <a:graphic>
          <a:graphicData uri="http://schemas.openxmlformats.org/drawingml/2006/table">
            <a:tbl>
              <a:tblPr/>
              <a:tblGrid>
                <a:gridCol w="755147">
                  <a:extLst>
                    <a:ext uri="{9D8B030D-6E8A-4147-A177-3AD203B41FA5}">
                      <a16:colId xmlns:a16="http://schemas.microsoft.com/office/drawing/2014/main" val="313896717"/>
                    </a:ext>
                  </a:extLst>
                </a:gridCol>
                <a:gridCol w="607018">
                  <a:extLst>
                    <a:ext uri="{9D8B030D-6E8A-4147-A177-3AD203B41FA5}">
                      <a16:colId xmlns:a16="http://schemas.microsoft.com/office/drawing/2014/main" val="3248346042"/>
                    </a:ext>
                  </a:extLst>
                </a:gridCol>
                <a:gridCol w="1786241">
                  <a:extLst>
                    <a:ext uri="{9D8B030D-6E8A-4147-A177-3AD203B41FA5}">
                      <a16:colId xmlns:a16="http://schemas.microsoft.com/office/drawing/2014/main" val="172217695"/>
                    </a:ext>
                  </a:extLst>
                </a:gridCol>
                <a:gridCol w="843866">
                  <a:extLst>
                    <a:ext uri="{9D8B030D-6E8A-4147-A177-3AD203B41FA5}">
                      <a16:colId xmlns:a16="http://schemas.microsoft.com/office/drawing/2014/main" val="3900246927"/>
                    </a:ext>
                  </a:extLst>
                </a:gridCol>
                <a:gridCol w="5000941">
                  <a:extLst>
                    <a:ext uri="{9D8B030D-6E8A-4147-A177-3AD203B41FA5}">
                      <a16:colId xmlns:a16="http://schemas.microsoft.com/office/drawing/2014/main" val="1170995784"/>
                    </a:ext>
                  </a:extLst>
                </a:gridCol>
              </a:tblGrid>
              <a:tr h="16730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No.4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8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 LAYOUT</a:t>
                      </a:r>
                    </a:p>
                  </a:txBody>
                  <a:tcPr marL="6853" marR="6853" marT="6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681229"/>
                  </a:ext>
                </a:extLst>
              </a:tr>
              <a:tr h="23199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SUDY/BARRELS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95817"/>
                  </a:ext>
                </a:extLst>
              </a:tr>
              <a:tr h="1644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Pozície/Positions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88735"/>
                  </a:ext>
                </a:extLst>
              </a:tr>
              <a:tr h="1644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Počet terčov/Targets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244"/>
                  </a:ext>
                </a:extLst>
              </a:tr>
              <a:tr h="1644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Čas/Time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90s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90s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953053"/>
                  </a:ext>
                </a:extLst>
              </a:tr>
              <a:tr h="1644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 skóre/Max.Score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239508"/>
                  </a:ext>
                </a:extLst>
              </a:tr>
              <a:tr h="1644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Max.nábojov/Max.Rounds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22297"/>
                  </a:ext>
                </a:extLst>
              </a:tr>
              <a:tr h="164478">
                <a:tc rowSpan="5" gridSpan="3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Vybavenie/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Gear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5"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no 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limited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74285"/>
                  </a:ext>
                </a:extLst>
              </a:tr>
              <a:tr h="164478"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7788"/>
                  </a:ext>
                </a:extLst>
              </a:tr>
              <a:tr h="164478"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77930"/>
                  </a:ext>
                </a:extLst>
              </a:tr>
              <a:tr h="164478"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2736"/>
                  </a:ext>
                </a:extLst>
              </a:tr>
              <a:tr h="164478"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92393"/>
                  </a:ext>
                </a:extLst>
              </a:tr>
              <a:tr h="164478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sk-SK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03859"/>
                  </a:ext>
                </a:extLst>
              </a:tr>
              <a:tr h="164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Vzdialenosť/Distance</a:t>
                      </a:r>
                      <a:endParaRPr lang="sk-SK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00608"/>
                  </a:ext>
                </a:extLst>
              </a:tr>
              <a:tr h="164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50m</a:t>
                      </a:r>
                      <a:endParaRPr lang="sk-SK" dirty="0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I2 35x50cm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5x5cm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40903"/>
                  </a:ext>
                </a:extLst>
              </a:tr>
              <a:tr h="164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75m</a:t>
                      </a:r>
                      <a:endParaRPr lang="sk-SK" dirty="0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I2 35x50cm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5x5cm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145058"/>
                  </a:ext>
                </a:extLst>
              </a:tr>
              <a:tr h="149383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800" dirty="0">
                          <a:latin typeface="+mn-lt"/>
                        </a:rPr>
                        <a:t>105m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8x8cm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19197"/>
                  </a:ext>
                </a:extLst>
              </a:tr>
              <a:tr h="163703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sk-SK" sz="800" dirty="0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06065"/>
                  </a:ext>
                </a:extLst>
              </a:tr>
              <a:tr h="16447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Priebeh streleckej činnosti/COF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4876"/>
                  </a:ext>
                </a:extLst>
              </a:tr>
              <a:tr h="164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Position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Terč/Target</a:t>
                      </a:r>
                      <a:endParaRPr lang="sk-SK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Hits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Engagements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372568"/>
                  </a:ext>
                </a:extLst>
              </a:tr>
              <a:tr h="164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Example</a:t>
                      </a: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 ABC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30500"/>
                  </a:ext>
                </a:extLst>
              </a:tr>
              <a:tr h="164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Example</a:t>
                      </a: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 CBA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398871"/>
                  </a:ext>
                </a:extLst>
              </a:tr>
              <a:tr h="164478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Example</a:t>
                      </a: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 BAC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24898"/>
                  </a:ext>
                </a:extLst>
              </a:tr>
              <a:tr h="164478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sk-SK" sz="800" dirty="0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61761"/>
                  </a:ext>
                </a:extLst>
              </a:tr>
              <a:tr h="164478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sk-SK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53300"/>
                  </a:ext>
                </a:extLst>
              </a:tr>
              <a:tr h="164478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sk-SK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07158"/>
                  </a:ext>
                </a:extLst>
              </a:tr>
              <a:tr h="164478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sk-SK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548122"/>
                  </a:ext>
                </a:extLst>
              </a:tr>
              <a:tr h="164478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sk-SK" dirty="0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601386"/>
                  </a:ext>
                </a:extLst>
              </a:tr>
              <a:tr h="123468">
                <a:tc gridSpan="5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Popis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stage:Strelec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si vyberá karty s kombináciou terčov,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Shooter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draw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the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cards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with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combination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of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targets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Zbran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je pri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vyberani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kariet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polozena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na zemi.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125853"/>
                  </a:ext>
                </a:extLst>
              </a:tr>
            </a:tbl>
          </a:graphicData>
        </a:graphic>
      </p:graphicFrame>
      <p:sp>
        <p:nvSpPr>
          <p:cNvPr id="18" name="Šípka: doprava 17">
            <a:extLst>
              <a:ext uri="{FF2B5EF4-FFF2-40B4-BE49-F238E27FC236}">
                <a16:creationId xmlns:a16="http://schemas.microsoft.com/office/drawing/2014/main" id="{1C553CF7-5AF8-4D83-9301-7EDE8FEE8590}"/>
              </a:ext>
            </a:extLst>
          </p:cNvPr>
          <p:cNvSpPr/>
          <p:nvPr/>
        </p:nvSpPr>
        <p:spPr>
          <a:xfrm>
            <a:off x="5569658" y="808287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75m</a:t>
            </a:r>
          </a:p>
        </p:txBody>
      </p:sp>
      <p:sp>
        <p:nvSpPr>
          <p:cNvPr id="21" name="Šípka: doprava 20">
            <a:extLst>
              <a:ext uri="{FF2B5EF4-FFF2-40B4-BE49-F238E27FC236}">
                <a16:creationId xmlns:a16="http://schemas.microsoft.com/office/drawing/2014/main" id="{94DEFADB-69F8-4CD6-92BB-AA5204569B21}"/>
              </a:ext>
            </a:extLst>
          </p:cNvPr>
          <p:cNvSpPr/>
          <p:nvPr/>
        </p:nvSpPr>
        <p:spPr>
          <a:xfrm>
            <a:off x="5569658" y="22222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105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m</a:t>
            </a:r>
          </a:p>
        </p:txBody>
      </p:sp>
      <p:sp>
        <p:nvSpPr>
          <p:cNvPr id="22" name="Sedemuholník 21">
            <a:extLst>
              <a:ext uri="{FF2B5EF4-FFF2-40B4-BE49-F238E27FC236}">
                <a16:creationId xmlns:a16="http://schemas.microsoft.com/office/drawing/2014/main" id="{199E3939-0E4D-4CBA-BF62-4FEE616CB325}"/>
              </a:ext>
            </a:extLst>
          </p:cNvPr>
          <p:cNvSpPr/>
          <p:nvPr/>
        </p:nvSpPr>
        <p:spPr>
          <a:xfrm>
            <a:off x="5278345" y="2615100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1</a:t>
            </a:r>
          </a:p>
        </p:txBody>
      </p:sp>
      <p:sp>
        <p:nvSpPr>
          <p:cNvPr id="23" name="Sedemuholník 22">
            <a:extLst>
              <a:ext uri="{FF2B5EF4-FFF2-40B4-BE49-F238E27FC236}">
                <a16:creationId xmlns:a16="http://schemas.microsoft.com/office/drawing/2014/main" id="{E458ED44-E653-4FFC-A320-02739E446F56}"/>
              </a:ext>
            </a:extLst>
          </p:cNvPr>
          <p:cNvSpPr/>
          <p:nvPr/>
        </p:nvSpPr>
        <p:spPr>
          <a:xfrm>
            <a:off x="6758330" y="2724082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2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4" name="Sedemuholník 23">
            <a:extLst>
              <a:ext uri="{FF2B5EF4-FFF2-40B4-BE49-F238E27FC236}">
                <a16:creationId xmlns:a16="http://schemas.microsoft.com/office/drawing/2014/main" id="{A244DE62-A699-4E47-A7C9-F86220890F57}"/>
              </a:ext>
            </a:extLst>
          </p:cNvPr>
          <p:cNvSpPr/>
          <p:nvPr/>
        </p:nvSpPr>
        <p:spPr>
          <a:xfrm>
            <a:off x="8260629" y="3641346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3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9" name="Šípka: doprava 8">
            <a:extLst>
              <a:ext uri="{FF2B5EF4-FFF2-40B4-BE49-F238E27FC236}">
                <a16:creationId xmlns:a16="http://schemas.microsoft.com/office/drawing/2014/main" id="{200FDD39-B986-B44F-00E9-B74E0404D958}"/>
              </a:ext>
            </a:extLst>
          </p:cNvPr>
          <p:cNvSpPr/>
          <p:nvPr/>
        </p:nvSpPr>
        <p:spPr>
          <a:xfrm>
            <a:off x="5571487" y="1527467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50m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3005280C-827E-92D1-535E-E269F4F30EE8}"/>
              </a:ext>
            </a:extLst>
          </p:cNvPr>
          <p:cNvSpPr/>
          <p:nvPr/>
        </p:nvSpPr>
        <p:spPr>
          <a:xfrm>
            <a:off x="6821994" y="1647725"/>
            <a:ext cx="227649" cy="253580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3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7FF65257-0FF3-7CCC-67B4-8C690E527A02}"/>
              </a:ext>
            </a:extLst>
          </p:cNvPr>
          <p:cNvSpPr/>
          <p:nvPr/>
        </p:nvSpPr>
        <p:spPr>
          <a:xfrm>
            <a:off x="6847156" y="148680"/>
            <a:ext cx="227649" cy="253580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4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" name="Vývojový diagram: magnetický disk 1">
            <a:extLst>
              <a:ext uri="{FF2B5EF4-FFF2-40B4-BE49-F238E27FC236}">
                <a16:creationId xmlns:a16="http://schemas.microsoft.com/office/drawing/2014/main" id="{08048B98-FA34-3B78-37EC-6B138D4FB21C}"/>
              </a:ext>
            </a:extLst>
          </p:cNvPr>
          <p:cNvSpPr/>
          <p:nvPr/>
        </p:nvSpPr>
        <p:spPr>
          <a:xfrm>
            <a:off x="5032841" y="3058770"/>
            <a:ext cx="782322" cy="931585"/>
          </a:xfrm>
          <a:prstGeom prst="flowChartMagneticDisk">
            <a:avLst/>
          </a:prstGeom>
          <a:solidFill>
            <a:srgbClr val="7FD5F3"/>
          </a:solidFill>
          <a:ln w="12700" cap="flat" cmpd="sng" algn="ctr">
            <a:solidFill>
              <a:srgbClr val="FC5204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4" name="Vývojový diagram: magnetický disk 3">
            <a:extLst>
              <a:ext uri="{FF2B5EF4-FFF2-40B4-BE49-F238E27FC236}">
                <a16:creationId xmlns:a16="http://schemas.microsoft.com/office/drawing/2014/main" id="{3D1919C2-A431-3EDF-CDFB-343205614162}"/>
              </a:ext>
            </a:extLst>
          </p:cNvPr>
          <p:cNvSpPr/>
          <p:nvPr/>
        </p:nvSpPr>
        <p:spPr>
          <a:xfrm rot="5400000">
            <a:off x="6569820" y="3107908"/>
            <a:ext cx="782322" cy="931585"/>
          </a:xfrm>
          <a:prstGeom prst="flowChartMagneticDisk">
            <a:avLst/>
          </a:prstGeom>
          <a:solidFill>
            <a:srgbClr val="7FD5F3"/>
          </a:solidFill>
          <a:ln w="12700" cap="flat" cmpd="sng" algn="ctr">
            <a:solidFill>
              <a:srgbClr val="FC5204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A88329FE-522D-A72B-3A5D-64DFDB8CFBBE}"/>
              </a:ext>
            </a:extLst>
          </p:cNvPr>
          <p:cNvSpPr/>
          <p:nvPr/>
        </p:nvSpPr>
        <p:spPr>
          <a:xfrm>
            <a:off x="6821994" y="936822"/>
            <a:ext cx="227649" cy="253580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1685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7DD369A0-C224-4D6C-A479-C69A6F02D3F2}"/>
              </a:ext>
            </a:extLst>
          </p:cNvPr>
          <p:cNvSpPr txBox="1">
            <a:spLocks/>
          </p:cNvSpPr>
          <p:nvPr/>
        </p:nvSpPr>
        <p:spPr>
          <a:xfrm>
            <a:off x="360363" y="148680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89720D20-A709-454A-80E5-EA57B19AF631}"/>
              </a:ext>
            </a:extLst>
          </p:cNvPr>
          <p:cNvSpPr txBox="1">
            <a:spLocks/>
          </p:cNvSpPr>
          <p:nvPr/>
        </p:nvSpPr>
        <p:spPr>
          <a:xfrm>
            <a:off x="487781" y="502642"/>
            <a:ext cx="3466545" cy="3521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100" b="0" dirty="0"/>
          </a:p>
        </p:txBody>
      </p:sp>
      <p:sp>
        <p:nvSpPr>
          <p:cNvPr id="46" name="Šípka: doprava 45">
            <a:extLst>
              <a:ext uri="{FF2B5EF4-FFF2-40B4-BE49-F238E27FC236}">
                <a16:creationId xmlns:a16="http://schemas.microsoft.com/office/drawing/2014/main" id="{A77ED705-71B1-4439-8A51-5CA7F863B769}"/>
              </a:ext>
            </a:extLst>
          </p:cNvPr>
          <p:cNvSpPr/>
          <p:nvPr/>
        </p:nvSpPr>
        <p:spPr>
          <a:xfrm>
            <a:off x="6619039" y="249293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105m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B9AB6F0B-A56E-443E-8227-3BEEDB99D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83142"/>
              </p:ext>
            </p:extLst>
          </p:nvPr>
        </p:nvGraphicFramePr>
        <p:xfrm>
          <a:off x="82552" y="69850"/>
          <a:ext cx="9061448" cy="4994033"/>
        </p:xfrm>
        <a:graphic>
          <a:graphicData uri="http://schemas.openxmlformats.org/drawingml/2006/table">
            <a:tbl>
              <a:tblPr/>
              <a:tblGrid>
                <a:gridCol w="748205">
                  <a:extLst>
                    <a:ext uri="{9D8B030D-6E8A-4147-A177-3AD203B41FA5}">
                      <a16:colId xmlns:a16="http://schemas.microsoft.com/office/drawing/2014/main" val="313896717"/>
                    </a:ext>
                  </a:extLst>
                </a:gridCol>
                <a:gridCol w="2205221">
                  <a:extLst>
                    <a:ext uri="{9D8B030D-6E8A-4147-A177-3AD203B41FA5}">
                      <a16:colId xmlns:a16="http://schemas.microsoft.com/office/drawing/2014/main" val="2516502590"/>
                    </a:ext>
                  </a:extLst>
                </a:gridCol>
                <a:gridCol w="805819">
                  <a:extLst>
                    <a:ext uri="{9D8B030D-6E8A-4147-A177-3AD203B41FA5}">
                      <a16:colId xmlns:a16="http://schemas.microsoft.com/office/drawing/2014/main" val="172217695"/>
                    </a:ext>
                  </a:extLst>
                </a:gridCol>
                <a:gridCol w="5302203">
                  <a:extLst>
                    <a:ext uri="{9D8B030D-6E8A-4147-A177-3AD203B41FA5}">
                      <a16:colId xmlns:a16="http://schemas.microsoft.com/office/drawing/2014/main" val="1170995784"/>
                    </a:ext>
                  </a:extLst>
                </a:gridCol>
              </a:tblGrid>
              <a:tr h="1715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No.5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8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 LAYOUT</a:t>
                      </a:r>
                    </a:p>
                  </a:txBody>
                  <a:tcPr marL="6853" marR="6853" marT="6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681229"/>
                  </a:ext>
                </a:extLst>
              </a:tr>
              <a:tr h="1897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Zábradlie/</a:t>
                      </a:r>
                      <a:r>
                        <a:rPr lang="sk-SK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Railing</a:t>
                      </a:r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95817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Pozície/Positions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88735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Počet terčov/Targets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244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Čas/Time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90s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953053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 skóre/Max.Score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239508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Max.nábojov/Max.Rounds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22297"/>
                  </a:ext>
                </a:extLst>
              </a:tr>
              <a:tr h="171544">
                <a:tc rowSpan="5" gridSpan="2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Vybavenie/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Gear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74285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7788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77930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2736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9239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03859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Vzdialenosť/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Distance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0060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5cmx5cm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4090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105m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105cmx105cm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14505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19197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06065"/>
                  </a:ext>
                </a:extLst>
              </a:tr>
              <a:tr h="17154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Priebeh streleckej činnosti/COF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4876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Pozícia/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Pos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Entgagements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37256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Ľah/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Prone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30500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6-7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398871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6-7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2489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6-7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61761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6-7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53300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6-7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0715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548122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601386"/>
                  </a:ext>
                </a:extLst>
              </a:tr>
              <a:tr h="169658">
                <a:tc gridSpan="4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Popis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125853"/>
                  </a:ext>
                </a:extLst>
              </a:tr>
            </a:tbl>
          </a:graphicData>
        </a:graphic>
      </p:graphicFrame>
      <p:sp>
        <p:nvSpPr>
          <p:cNvPr id="13" name="Šípka: doprava 12">
            <a:extLst>
              <a:ext uri="{FF2B5EF4-FFF2-40B4-BE49-F238E27FC236}">
                <a16:creationId xmlns:a16="http://schemas.microsoft.com/office/drawing/2014/main" id="{D80FDD2D-B9D6-4F03-83D7-FA22DE3FBB5D}"/>
              </a:ext>
            </a:extLst>
          </p:cNvPr>
          <p:cNvSpPr/>
          <p:nvPr/>
        </p:nvSpPr>
        <p:spPr>
          <a:xfrm>
            <a:off x="4952664" y="1619071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60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m</a:t>
            </a:r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7F6D7E1A-BF14-4892-929C-CE27A227EF92}"/>
              </a:ext>
            </a:extLst>
          </p:cNvPr>
          <p:cNvSpPr/>
          <p:nvPr/>
        </p:nvSpPr>
        <p:spPr>
          <a:xfrm rot="16200000">
            <a:off x="4925519" y="3648769"/>
            <a:ext cx="1981575" cy="96897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1" name="Sedemuholník 20">
            <a:extLst>
              <a:ext uri="{FF2B5EF4-FFF2-40B4-BE49-F238E27FC236}">
                <a16:creationId xmlns:a16="http://schemas.microsoft.com/office/drawing/2014/main" id="{DD97703B-3B7F-4E70-8ADA-16A512CC6D8F}"/>
              </a:ext>
            </a:extLst>
          </p:cNvPr>
          <p:cNvSpPr/>
          <p:nvPr/>
        </p:nvSpPr>
        <p:spPr>
          <a:xfrm>
            <a:off x="6200352" y="2499063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1</a:t>
            </a:r>
          </a:p>
        </p:txBody>
      </p:sp>
      <p:sp>
        <p:nvSpPr>
          <p:cNvPr id="22" name="Sedemuholník 21">
            <a:extLst>
              <a:ext uri="{FF2B5EF4-FFF2-40B4-BE49-F238E27FC236}">
                <a16:creationId xmlns:a16="http://schemas.microsoft.com/office/drawing/2014/main" id="{F1545A80-DC67-42B0-A1B2-EDCEDB618019}"/>
              </a:ext>
            </a:extLst>
          </p:cNvPr>
          <p:cNvSpPr/>
          <p:nvPr/>
        </p:nvSpPr>
        <p:spPr>
          <a:xfrm>
            <a:off x="6218075" y="2909232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2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7CCD5C29-A93F-4407-9908-8A507289BCE8}"/>
              </a:ext>
            </a:extLst>
          </p:cNvPr>
          <p:cNvSpPr/>
          <p:nvPr/>
        </p:nvSpPr>
        <p:spPr>
          <a:xfrm>
            <a:off x="6219021" y="1619071"/>
            <a:ext cx="448502" cy="506697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6</a:t>
            </a:r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D8F713D5-E9E5-4E4A-ADFF-3C231829C04A}"/>
              </a:ext>
            </a:extLst>
          </p:cNvPr>
          <p:cNvSpPr/>
          <p:nvPr/>
        </p:nvSpPr>
        <p:spPr>
          <a:xfrm>
            <a:off x="7783593" y="249293"/>
            <a:ext cx="448502" cy="506697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7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" name="Sedemuholník 1">
            <a:extLst>
              <a:ext uri="{FF2B5EF4-FFF2-40B4-BE49-F238E27FC236}">
                <a16:creationId xmlns:a16="http://schemas.microsoft.com/office/drawing/2014/main" id="{AA71F738-FECC-9BA7-CCDF-25E6E69F394E}"/>
              </a:ext>
            </a:extLst>
          </p:cNvPr>
          <p:cNvSpPr/>
          <p:nvPr/>
        </p:nvSpPr>
        <p:spPr>
          <a:xfrm>
            <a:off x="6210891" y="4078823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5</a:t>
            </a:r>
          </a:p>
        </p:txBody>
      </p:sp>
      <p:sp>
        <p:nvSpPr>
          <p:cNvPr id="4" name="Sedemuholník 3">
            <a:extLst>
              <a:ext uri="{FF2B5EF4-FFF2-40B4-BE49-F238E27FC236}">
                <a16:creationId xmlns:a16="http://schemas.microsoft.com/office/drawing/2014/main" id="{98FE74B2-55E1-5211-02AD-578F583215C2}"/>
              </a:ext>
            </a:extLst>
          </p:cNvPr>
          <p:cNvSpPr/>
          <p:nvPr/>
        </p:nvSpPr>
        <p:spPr>
          <a:xfrm>
            <a:off x="6209008" y="3695084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4</a:t>
            </a:r>
          </a:p>
        </p:txBody>
      </p:sp>
      <p:sp>
        <p:nvSpPr>
          <p:cNvPr id="5" name="Sedemuholník 4">
            <a:extLst>
              <a:ext uri="{FF2B5EF4-FFF2-40B4-BE49-F238E27FC236}">
                <a16:creationId xmlns:a16="http://schemas.microsoft.com/office/drawing/2014/main" id="{2625991D-E5C2-8E8F-DEA6-2F876D484F01}"/>
              </a:ext>
            </a:extLst>
          </p:cNvPr>
          <p:cNvSpPr/>
          <p:nvPr/>
        </p:nvSpPr>
        <p:spPr>
          <a:xfrm>
            <a:off x="6213043" y="3315341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3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E18E7EAB-B6E3-E40A-A0A1-7C0838497586}"/>
              </a:ext>
            </a:extLst>
          </p:cNvPr>
          <p:cNvSpPr/>
          <p:nvPr/>
        </p:nvSpPr>
        <p:spPr>
          <a:xfrm>
            <a:off x="5941207" y="2782261"/>
            <a:ext cx="908805" cy="83614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34412D07-4ACF-5206-B05F-CDAE9AA58193}"/>
              </a:ext>
            </a:extLst>
          </p:cNvPr>
          <p:cNvSpPr/>
          <p:nvPr/>
        </p:nvSpPr>
        <p:spPr>
          <a:xfrm>
            <a:off x="5923331" y="3196242"/>
            <a:ext cx="908805" cy="83614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26C9A089-A7CF-32CA-3C71-135A7A0CB9D8}"/>
              </a:ext>
            </a:extLst>
          </p:cNvPr>
          <p:cNvSpPr/>
          <p:nvPr/>
        </p:nvSpPr>
        <p:spPr>
          <a:xfrm>
            <a:off x="5928398" y="4355761"/>
            <a:ext cx="908805" cy="83614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AA641901-9406-2336-DCFD-6F9F5CD43961}"/>
              </a:ext>
            </a:extLst>
          </p:cNvPr>
          <p:cNvSpPr/>
          <p:nvPr/>
        </p:nvSpPr>
        <p:spPr>
          <a:xfrm>
            <a:off x="5964755" y="3970651"/>
            <a:ext cx="908805" cy="83614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BCBDD833-9995-51BE-76E0-745EE43B6D8F}"/>
              </a:ext>
            </a:extLst>
          </p:cNvPr>
          <p:cNvSpPr/>
          <p:nvPr/>
        </p:nvSpPr>
        <p:spPr>
          <a:xfrm>
            <a:off x="5941207" y="3603131"/>
            <a:ext cx="908805" cy="83614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1E37FC1F-042E-EC49-14AA-71ABD2A0CE19}"/>
              </a:ext>
            </a:extLst>
          </p:cNvPr>
          <p:cNvSpPr/>
          <p:nvPr/>
        </p:nvSpPr>
        <p:spPr>
          <a:xfrm rot="16200000">
            <a:off x="5881216" y="3648769"/>
            <a:ext cx="1981575" cy="96897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32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7DD369A0-C224-4D6C-A479-C69A6F02D3F2}"/>
              </a:ext>
            </a:extLst>
          </p:cNvPr>
          <p:cNvSpPr txBox="1">
            <a:spLocks/>
          </p:cNvSpPr>
          <p:nvPr/>
        </p:nvSpPr>
        <p:spPr>
          <a:xfrm>
            <a:off x="360363" y="148680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89720D20-A709-454A-80E5-EA57B19AF631}"/>
              </a:ext>
            </a:extLst>
          </p:cNvPr>
          <p:cNvSpPr txBox="1">
            <a:spLocks/>
          </p:cNvSpPr>
          <p:nvPr/>
        </p:nvSpPr>
        <p:spPr>
          <a:xfrm>
            <a:off x="487781" y="502642"/>
            <a:ext cx="3466545" cy="3521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100" b="0" dirty="0"/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B9AB6F0B-A56E-443E-8227-3BEEDB99D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32202"/>
              </p:ext>
            </p:extLst>
          </p:nvPr>
        </p:nvGraphicFramePr>
        <p:xfrm>
          <a:off x="82551" y="69850"/>
          <a:ext cx="9061449" cy="4994033"/>
        </p:xfrm>
        <a:graphic>
          <a:graphicData uri="http://schemas.openxmlformats.org/drawingml/2006/table">
            <a:tbl>
              <a:tblPr/>
              <a:tblGrid>
                <a:gridCol w="729528">
                  <a:extLst>
                    <a:ext uri="{9D8B030D-6E8A-4147-A177-3AD203B41FA5}">
                      <a16:colId xmlns:a16="http://schemas.microsoft.com/office/drawing/2014/main" val="313896717"/>
                    </a:ext>
                  </a:extLst>
                </a:gridCol>
                <a:gridCol w="2150173">
                  <a:extLst>
                    <a:ext uri="{9D8B030D-6E8A-4147-A177-3AD203B41FA5}">
                      <a16:colId xmlns:a16="http://schemas.microsoft.com/office/drawing/2014/main" val="2516502590"/>
                    </a:ext>
                  </a:extLst>
                </a:gridCol>
                <a:gridCol w="802288">
                  <a:extLst>
                    <a:ext uri="{9D8B030D-6E8A-4147-A177-3AD203B41FA5}">
                      <a16:colId xmlns:a16="http://schemas.microsoft.com/office/drawing/2014/main" val="172217695"/>
                    </a:ext>
                  </a:extLst>
                </a:gridCol>
                <a:gridCol w="5379460">
                  <a:extLst>
                    <a:ext uri="{9D8B030D-6E8A-4147-A177-3AD203B41FA5}">
                      <a16:colId xmlns:a16="http://schemas.microsoft.com/office/drawing/2014/main" val="1170995784"/>
                    </a:ext>
                  </a:extLst>
                </a:gridCol>
              </a:tblGrid>
              <a:tr h="1715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No.6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8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 LAYOUT</a:t>
                      </a:r>
                    </a:p>
                  </a:txBody>
                  <a:tcPr marL="6853" marR="6853" marT="6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681229"/>
                  </a:ext>
                </a:extLst>
              </a:tr>
              <a:tr h="1897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Rýchlopalba</a:t>
                      </a:r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/</a:t>
                      </a:r>
                      <a:r>
                        <a:rPr lang="sk-SK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FastFIRE</a:t>
                      </a:r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95817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Pozície/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Positions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88735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Počet terčov/Targets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244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Čas/Time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90s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953053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 skóre/Max.Score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239508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Max.nábojov/Max.Rounds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22297"/>
                  </a:ext>
                </a:extLst>
              </a:tr>
              <a:tr h="171544">
                <a:tc rowSpan="5" gridSpan="2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Vybavenie/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Gear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sand</a:t>
                      </a: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bag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74285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big 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bag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7788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tripod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77930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2736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9239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03859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Vzdialenosť/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Distance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0060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10mx10cm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4090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14505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19197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06065"/>
                  </a:ext>
                </a:extLst>
              </a:tr>
              <a:tr h="17154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Priebeh streleckej činnosti/COF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4876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Pozícia/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Pos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Entgagements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37256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1-15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30500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398871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2489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61761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53300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0715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548122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601386"/>
                  </a:ext>
                </a:extLst>
              </a:tr>
              <a:tr h="169658">
                <a:tc gridSpan="4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Popis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125853"/>
                  </a:ext>
                </a:extLst>
              </a:tr>
            </a:tbl>
          </a:graphicData>
        </a:graphic>
      </p:graphicFrame>
      <p:sp>
        <p:nvSpPr>
          <p:cNvPr id="22" name="Sedemuholník 21">
            <a:extLst>
              <a:ext uri="{FF2B5EF4-FFF2-40B4-BE49-F238E27FC236}">
                <a16:creationId xmlns:a16="http://schemas.microsoft.com/office/drawing/2014/main" id="{8E5FE537-23BC-4C89-9612-2F3A33711647}"/>
              </a:ext>
            </a:extLst>
          </p:cNvPr>
          <p:cNvSpPr/>
          <p:nvPr/>
        </p:nvSpPr>
        <p:spPr>
          <a:xfrm>
            <a:off x="4040446" y="3618372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1</a:t>
            </a:r>
          </a:p>
        </p:txBody>
      </p:sp>
      <p:sp>
        <p:nvSpPr>
          <p:cNvPr id="15" name="Šípka: doprava 14">
            <a:extLst>
              <a:ext uri="{FF2B5EF4-FFF2-40B4-BE49-F238E27FC236}">
                <a16:creationId xmlns:a16="http://schemas.microsoft.com/office/drawing/2014/main" id="{6828DE60-8350-42DA-94D6-B8D9D8C62BAB}"/>
              </a:ext>
            </a:extLst>
          </p:cNvPr>
          <p:cNvSpPr/>
          <p:nvPr/>
        </p:nvSpPr>
        <p:spPr>
          <a:xfrm>
            <a:off x="4567231" y="645713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10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0m</a:t>
            </a:r>
          </a:p>
        </p:txBody>
      </p:sp>
      <p:sp>
        <p:nvSpPr>
          <p:cNvPr id="29" name="Obdĺžnik 28">
            <a:extLst>
              <a:ext uri="{FF2B5EF4-FFF2-40B4-BE49-F238E27FC236}">
                <a16:creationId xmlns:a16="http://schemas.microsoft.com/office/drawing/2014/main" id="{7F1B77F9-6049-4785-B75D-8E6E68FC977C}"/>
              </a:ext>
            </a:extLst>
          </p:cNvPr>
          <p:cNvSpPr/>
          <p:nvPr/>
        </p:nvSpPr>
        <p:spPr>
          <a:xfrm>
            <a:off x="5931001" y="645713"/>
            <a:ext cx="448502" cy="506697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8</a:t>
            </a:r>
            <a:endParaRPr kumimoji="0" lang="sk-SK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37" name="Sedemuholník 36">
            <a:extLst>
              <a:ext uri="{FF2B5EF4-FFF2-40B4-BE49-F238E27FC236}">
                <a16:creationId xmlns:a16="http://schemas.microsoft.com/office/drawing/2014/main" id="{42E8C081-75F4-4E52-BE21-916DCA85D5A5}"/>
              </a:ext>
            </a:extLst>
          </p:cNvPr>
          <p:cNvSpPr/>
          <p:nvPr/>
        </p:nvSpPr>
        <p:spPr>
          <a:xfrm>
            <a:off x="4547991" y="2834187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2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38" name="Sedemuholník 37">
            <a:extLst>
              <a:ext uri="{FF2B5EF4-FFF2-40B4-BE49-F238E27FC236}">
                <a16:creationId xmlns:a16="http://schemas.microsoft.com/office/drawing/2014/main" id="{C16D8610-49E4-4889-B230-B822BD0D77A5}"/>
              </a:ext>
            </a:extLst>
          </p:cNvPr>
          <p:cNvSpPr/>
          <p:nvPr/>
        </p:nvSpPr>
        <p:spPr>
          <a:xfrm>
            <a:off x="5375531" y="2830789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3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1F159F0C-D55F-5D8C-8198-4655C1EC38FD}"/>
              </a:ext>
            </a:extLst>
          </p:cNvPr>
          <p:cNvSpPr/>
          <p:nvPr/>
        </p:nvSpPr>
        <p:spPr>
          <a:xfrm>
            <a:off x="4606535" y="4242529"/>
            <a:ext cx="1832646" cy="187502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CB947AB4-51C0-3DA8-1C4E-E067A6C63394}"/>
              </a:ext>
            </a:extLst>
          </p:cNvPr>
          <p:cNvSpPr/>
          <p:nvPr/>
        </p:nvSpPr>
        <p:spPr>
          <a:xfrm>
            <a:off x="4606535" y="3125042"/>
            <a:ext cx="1832646" cy="187502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DD3375B-66A5-2AF6-9955-642F5894363D}"/>
              </a:ext>
            </a:extLst>
          </p:cNvPr>
          <p:cNvSpPr/>
          <p:nvPr/>
        </p:nvSpPr>
        <p:spPr>
          <a:xfrm>
            <a:off x="4606533" y="3802201"/>
            <a:ext cx="1832646" cy="187502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3C9CB6D2-E16F-CB89-DC33-CDF09DCEFFA2}"/>
              </a:ext>
            </a:extLst>
          </p:cNvPr>
          <p:cNvSpPr/>
          <p:nvPr/>
        </p:nvSpPr>
        <p:spPr>
          <a:xfrm>
            <a:off x="4606535" y="4024638"/>
            <a:ext cx="1832646" cy="187502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7D8C86BB-4B44-B494-12A7-6817840D2C3E}"/>
              </a:ext>
            </a:extLst>
          </p:cNvPr>
          <p:cNvSpPr/>
          <p:nvPr/>
        </p:nvSpPr>
        <p:spPr>
          <a:xfrm rot="5400000">
            <a:off x="5683811" y="3674662"/>
            <a:ext cx="1304989" cy="205750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DD03B0BD-EFAA-6FEC-8C1F-691555AE4CAE}"/>
              </a:ext>
            </a:extLst>
          </p:cNvPr>
          <p:cNvSpPr/>
          <p:nvPr/>
        </p:nvSpPr>
        <p:spPr>
          <a:xfrm rot="5400000">
            <a:off x="4056915" y="3675263"/>
            <a:ext cx="1304989" cy="205750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ED88B0F8-09FB-B4B0-B472-6732BA69CCD3}"/>
              </a:ext>
            </a:extLst>
          </p:cNvPr>
          <p:cNvSpPr/>
          <p:nvPr/>
        </p:nvSpPr>
        <p:spPr>
          <a:xfrm rot="5400000">
            <a:off x="4870363" y="3674663"/>
            <a:ext cx="1304989" cy="205750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63FB0F0C-024A-4EB8-5ABD-3C8FEC01220C}"/>
              </a:ext>
            </a:extLst>
          </p:cNvPr>
          <p:cNvSpPr/>
          <p:nvPr/>
        </p:nvSpPr>
        <p:spPr>
          <a:xfrm rot="9017998">
            <a:off x="3797665" y="3943039"/>
            <a:ext cx="1013429" cy="251876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14" name="Sedemuholník 13">
            <a:extLst>
              <a:ext uri="{FF2B5EF4-FFF2-40B4-BE49-F238E27FC236}">
                <a16:creationId xmlns:a16="http://schemas.microsoft.com/office/drawing/2014/main" id="{5E2C3144-2E1A-F301-476C-76401CB17B75}"/>
              </a:ext>
            </a:extLst>
          </p:cNvPr>
          <p:cNvSpPr/>
          <p:nvPr/>
        </p:nvSpPr>
        <p:spPr>
          <a:xfrm>
            <a:off x="6142880" y="2828144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4</a:t>
            </a:r>
          </a:p>
        </p:txBody>
      </p:sp>
      <p:sp>
        <p:nvSpPr>
          <p:cNvPr id="16" name="Sedemuholník 15">
            <a:extLst>
              <a:ext uri="{FF2B5EF4-FFF2-40B4-BE49-F238E27FC236}">
                <a16:creationId xmlns:a16="http://schemas.microsoft.com/office/drawing/2014/main" id="{FDF9664F-FFCC-E338-D271-68CEAD747A3A}"/>
              </a:ext>
            </a:extLst>
          </p:cNvPr>
          <p:cNvSpPr/>
          <p:nvPr/>
        </p:nvSpPr>
        <p:spPr>
          <a:xfrm>
            <a:off x="4946824" y="3491582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5</a:t>
            </a:r>
          </a:p>
        </p:txBody>
      </p:sp>
      <p:sp>
        <p:nvSpPr>
          <p:cNvPr id="18" name="Sedemuholník 17">
            <a:extLst>
              <a:ext uri="{FF2B5EF4-FFF2-40B4-BE49-F238E27FC236}">
                <a16:creationId xmlns:a16="http://schemas.microsoft.com/office/drawing/2014/main" id="{8895AD34-BA72-E858-4B6E-1CB6E051DC02}"/>
              </a:ext>
            </a:extLst>
          </p:cNvPr>
          <p:cNvSpPr/>
          <p:nvPr/>
        </p:nvSpPr>
        <p:spPr>
          <a:xfrm>
            <a:off x="5783925" y="3476609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6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D22D20C5-40DA-F41D-6A30-882BE375C548}"/>
              </a:ext>
            </a:extLst>
          </p:cNvPr>
          <p:cNvSpPr/>
          <p:nvPr/>
        </p:nvSpPr>
        <p:spPr>
          <a:xfrm rot="5400000">
            <a:off x="5542408" y="3294398"/>
            <a:ext cx="2028021" cy="244452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13" name="Sedemuholník 12">
            <a:extLst>
              <a:ext uri="{FF2B5EF4-FFF2-40B4-BE49-F238E27FC236}">
                <a16:creationId xmlns:a16="http://schemas.microsoft.com/office/drawing/2014/main" id="{714AE738-94E3-1F93-2BCC-13D8625A2CD3}"/>
              </a:ext>
            </a:extLst>
          </p:cNvPr>
          <p:cNvSpPr/>
          <p:nvPr/>
        </p:nvSpPr>
        <p:spPr>
          <a:xfrm>
            <a:off x="6410761" y="2086265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7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2F8F8781-E4AF-57A7-7A9B-E5CAD6A5796D}"/>
              </a:ext>
            </a:extLst>
          </p:cNvPr>
          <p:cNvSpPr/>
          <p:nvPr/>
        </p:nvSpPr>
        <p:spPr>
          <a:xfrm>
            <a:off x="6676045" y="4241323"/>
            <a:ext cx="1832646" cy="187502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423EC8D9-1DB9-97B6-0C58-04490698E4CB}"/>
              </a:ext>
            </a:extLst>
          </p:cNvPr>
          <p:cNvSpPr/>
          <p:nvPr/>
        </p:nvSpPr>
        <p:spPr>
          <a:xfrm>
            <a:off x="6676045" y="3123836"/>
            <a:ext cx="1832646" cy="187502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555E51AD-2E04-4346-0C5A-608911D83A07}"/>
              </a:ext>
            </a:extLst>
          </p:cNvPr>
          <p:cNvSpPr/>
          <p:nvPr/>
        </p:nvSpPr>
        <p:spPr>
          <a:xfrm>
            <a:off x="6676043" y="3800995"/>
            <a:ext cx="1832646" cy="187502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7437BE69-6680-3F33-EE9C-A4599A150585}"/>
              </a:ext>
            </a:extLst>
          </p:cNvPr>
          <p:cNvSpPr/>
          <p:nvPr/>
        </p:nvSpPr>
        <p:spPr>
          <a:xfrm>
            <a:off x="6676045" y="4023432"/>
            <a:ext cx="1832646" cy="187502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5" name="Obdĺžnik 24">
            <a:extLst>
              <a:ext uri="{FF2B5EF4-FFF2-40B4-BE49-F238E27FC236}">
                <a16:creationId xmlns:a16="http://schemas.microsoft.com/office/drawing/2014/main" id="{A40D991A-2F0A-6160-34C5-81A412603FFA}"/>
              </a:ext>
            </a:extLst>
          </p:cNvPr>
          <p:cNvSpPr/>
          <p:nvPr/>
        </p:nvSpPr>
        <p:spPr>
          <a:xfrm rot="5400000">
            <a:off x="7753321" y="3673456"/>
            <a:ext cx="1304989" cy="205750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CE073DE5-EEDD-408F-D311-40EC1E81E459}"/>
              </a:ext>
            </a:extLst>
          </p:cNvPr>
          <p:cNvSpPr/>
          <p:nvPr/>
        </p:nvSpPr>
        <p:spPr>
          <a:xfrm rot="5400000">
            <a:off x="6126425" y="3674057"/>
            <a:ext cx="1304989" cy="205750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7" name="Obdĺžnik 26">
            <a:extLst>
              <a:ext uri="{FF2B5EF4-FFF2-40B4-BE49-F238E27FC236}">
                <a16:creationId xmlns:a16="http://schemas.microsoft.com/office/drawing/2014/main" id="{B81CA83C-DE7A-4387-11D0-74379E5097DB}"/>
              </a:ext>
            </a:extLst>
          </p:cNvPr>
          <p:cNvSpPr/>
          <p:nvPr/>
        </p:nvSpPr>
        <p:spPr>
          <a:xfrm rot="5400000">
            <a:off x="6939873" y="3673457"/>
            <a:ext cx="1304989" cy="205750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E0D5E752-FBD7-8C55-82DF-EC2A9CA11E81}"/>
              </a:ext>
            </a:extLst>
          </p:cNvPr>
          <p:cNvSpPr/>
          <p:nvPr/>
        </p:nvSpPr>
        <p:spPr>
          <a:xfrm rot="5400000">
            <a:off x="7745283" y="3426557"/>
            <a:ext cx="1761289" cy="244455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30" name="Sedemuholník 29">
            <a:extLst>
              <a:ext uri="{FF2B5EF4-FFF2-40B4-BE49-F238E27FC236}">
                <a16:creationId xmlns:a16="http://schemas.microsoft.com/office/drawing/2014/main" id="{962B2752-1405-EAD0-CDD3-5AE44F90849F}"/>
              </a:ext>
            </a:extLst>
          </p:cNvPr>
          <p:cNvSpPr/>
          <p:nvPr/>
        </p:nvSpPr>
        <p:spPr>
          <a:xfrm>
            <a:off x="6702074" y="2834187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8</a:t>
            </a:r>
          </a:p>
        </p:txBody>
      </p:sp>
      <p:sp>
        <p:nvSpPr>
          <p:cNvPr id="31" name="Sedemuholník 30">
            <a:extLst>
              <a:ext uri="{FF2B5EF4-FFF2-40B4-BE49-F238E27FC236}">
                <a16:creationId xmlns:a16="http://schemas.microsoft.com/office/drawing/2014/main" id="{A10CD5EC-E26D-2ADF-735C-F3DA61152EC5}"/>
              </a:ext>
            </a:extLst>
          </p:cNvPr>
          <p:cNvSpPr/>
          <p:nvPr/>
        </p:nvSpPr>
        <p:spPr>
          <a:xfrm>
            <a:off x="7443327" y="2830789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9</a:t>
            </a:r>
          </a:p>
        </p:txBody>
      </p:sp>
      <p:sp>
        <p:nvSpPr>
          <p:cNvPr id="32" name="Sedemuholník 31">
            <a:extLst>
              <a:ext uri="{FF2B5EF4-FFF2-40B4-BE49-F238E27FC236}">
                <a16:creationId xmlns:a16="http://schemas.microsoft.com/office/drawing/2014/main" id="{6339434E-072F-5E34-0E96-34D3917975DA}"/>
              </a:ext>
            </a:extLst>
          </p:cNvPr>
          <p:cNvSpPr/>
          <p:nvPr/>
        </p:nvSpPr>
        <p:spPr>
          <a:xfrm>
            <a:off x="8056098" y="2768523"/>
            <a:ext cx="376906" cy="320378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8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10</a:t>
            </a:r>
          </a:p>
        </p:txBody>
      </p:sp>
      <p:sp>
        <p:nvSpPr>
          <p:cNvPr id="40" name="Sedemuholník 39">
            <a:extLst>
              <a:ext uri="{FF2B5EF4-FFF2-40B4-BE49-F238E27FC236}">
                <a16:creationId xmlns:a16="http://schemas.microsoft.com/office/drawing/2014/main" id="{6B4B97A6-06A9-47F2-D34B-5381BE70ADD9}"/>
              </a:ext>
            </a:extLst>
          </p:cNvPr>
          <p:cNvSpPr/>
          <p:nvPr/>
        </p:nvSpPr>
        <p:spPr>
          <a:xfrm>
            <a:off x="8422103" y="2304990"/>
            <a:ext cx="376906" cy="320378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8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11</a:t>
            </a:r>
          </a:p>
        </p:txBody>
      </p:sp>
      <p:sp>
        <p:nvSpPr>
          <p:cNvPr id="41" name="Sedemuholník 40">
            <a:extLst>
              <a:ext uri="{FF2B5EF4-FFF2-40B4-BE49-F238E27FC236}">
                <a16:creationId xmlns:a16="http://schemas.microsoft.com/office/drawing/2014/main" id="{70D33212-434B-0C2A-5F6E-EC804088DCFD}"/>
              </a:ext>
            </a:extLst>
          </p:cNvPr>
          <p:cNvSpPr/>
          <p:nvPr/>
        </p:nvSpPr>
        <p:spPr>
          <a:xfrm>
            <a:off x="6964786" y="3426046"/>
            <a:ext cx="376906" cy="320378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8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12</a:t>
            </a:r>
          </a:p>
        </p:txBody>
      </p:sp>
      <p:sp>
        <p:nvSpPr>
          <p:cNvPr id="42" name="Sedemuholník 41">
            <a:extLst>
              <a:ext uri="{FF2B5EF4-FFF2-40B4-BE49-F238E27FC236}">
                <a16:creationId xmlns:a16="http://schemas.microsoft.com/office/drawing/2014/main" id="{3ED8CD42-FDB5-C2DA-AF7D-D289B0A3A90B}"/>
              </a:ext>
            </a:extLst>
          </p:cNvPr>
          <p:cNvSpPr/>
          <p:nvPr/>
        </p:nvSpPr>
        <p:spPr>
          <a:xfrm>
            <a:off x="7819627" y="3393281"/>
            <a:ext cx="376906" cy="320378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8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13</a:t>
            </a:r>
          </a:p>
        </p:txBody>
      </p:sp>
      <p:sp>
        <p:nvSpPr>
          <p:cNvPr id="43" name="Sedemuholník 42">
            <a:extLst>
              <a:ext uri="{FF2B5EF4-FFF2-40B4-BE49-F238E27FC236}">
                <a16:creationId xmlns:a16="http://schemas.microsoft.com/office/drawing/2014/main" id="{EAAF0C43-21B3-C5FF-57FF-A83E653AA7F5}"/>
              </a:ext>
            </a:extLst>
          </p:cNvPr>
          <p:cNvSpPr/>
          <p:nvPr/>
        </p:nvSpPr>
        <p:spPr>
          <a:xfrm>
            <a:off x="8739482" y="3128432"/>
            <a:ext cx="376906" cy="320378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8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14</a:t>
            </a:r>
          </a:p>
        </p:txBody>
      </p:sp>
      <p:sp>
        <p:nvSpPr>
          <p:cNvPr id="46" name="Obdĺžnik 45">
            <a:extLst>
              <a:ext uri="{FF2B5EF4-FFF2-40B4-BE49-F238E27FC236}">
                <a16:creationId xmlns:a16="http://schemas.microsoft.com/office/drawing/2014/main" id="{5339BCAA-43BE-280F-761C-E67082786C38}"/>
              </a:ext>
            </a:extLst>
          </p:cNvPr>
          <p:cNvSpPr/>
          <p:nvPr/>
        </p:nvSpPr>
        <p:spPr>
          <a:xfrm rot="5400000">
            <a:off x="8382477" y="3838881"/>
            <a:ext cx="939053" cy="244455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44" name="Sedemuholník 43">
            <a:extLst>
              <a:ext uri="{FF2B5EF4-FFF2-40B4-BE49-F238E27FC236}">
                <a16:creationId xmlns:a16="http://schemas.microsoft.com/office/drawing/2014/main" id="{8BC35CEE-0A0B-6C8D-2DA1-162A67256526}"/>
              </a:ext>
            </a:extLst>
          </p:cNvPr>
          <p:cNvSpPr/>
          <p:nvPr/>
        </p:nvSpPr>
        <p:spPr>
          <a:xfrm>
            <a:off x="8803542" y="4094787"/>
            <a:ext cx="376906" cy="320378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8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06428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7DD369A0-C224-4D6C-A479-C69A6F02D3F2}"/>
              </a:ext>
            </a:extLst>
          </p:cNvPr>
          <p:cNvSpPr txBox="1">
            <a:spLocks/>
          </p:cNvSpPr>
          <p:nvPr/>
        </p:nvSpPr>
        <p:spPr>
          <a:xfrm>
            <a:off x="360363" y="148680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89720D20-A709-454A-80E5-EA57B19AF631}"/>
              </a:ext>
            </a:extLst>
          </p:cNvPr>
          <p:cNvSpPr txBox="1">
            <a:spLocks/>
          </p:cNvSpPr>
          <p:nvPr/>
        </p:nvSpPr>
        <p:spPr>
          <a:xfrm>
            <a:off x="487781" y="502642"/>
            <a:ext cx="3466545" cy="3521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100" b="0" dirty="0"/>
          </a:p>
        </p:txBody>
      </p:sp>
      <p:sp>
        <p:nvSpPr>
          <p:cNvPr id="48" name="Sedemuholník 47">
            <a:extLst>
              <a:ext uri="{FF2B5EF4-FFF2-40B4-BE49-F238E27FC236}">
                <a16:creationId xmlns:a16="http://schemas.microsoft.com/office/drawing/2014/main" id="{8B43868D-143C-4935-BCA5-0D287B8ED58D}"/>
              </a:ext>
            </a:extLst>
          </p:cNvPr>
          <p:cNvSpPr/>
          <p:nvPr/>
        </p:nvSpPr>
        <p:spPr>
          <a:xfrm>
            <a:off x="5642348" y="2694079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2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49" name="Sedemuholník 48">
            <a:extLst>
              <a:ext uri="{FF2B5EF4-FFF2-40B4-BE49-F238E27FC236}">
                <a16:creationId xmlns:a16="http://schemas.microsoft.com/office/drawing/2014/main" id="{D2A6C987-E00C-404C-8254-A23F1C18BF63}"/>
              </a:ext>
            </a:extLst>
          </p:cNvPr>
          <p:cNvSpPr/>
          <p:nvPr/>
        </p:nvSpPr>
        <p:spPr>
          <a:xfrm>
            <a:off x="4862129" y="2409059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1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B9AB6F0B-A56E-443E-8227-3BEEDB99D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79195"/>
              </p:ext>
            </p:extLst>
          </p:nvPr>
        </p:nvGraphicFramePr>
        <p:xfrm>
          <a:off x="82552" y="69850"/>
          <a:ext cx="9061448" cy="4994033"/>
        </p:xfrm>
        <a:graphic>
          <a:graphicData uri="http://schemas.openxmlformats.org/drawingml/2006/table">
            <a:tbl>
              <a:tblPr/>
              <a:tblGrid>
                <a:gridCol w="851042">
                  <a:extLst>
                    <a:ext uri="{9D8B030D-6E8A-4147-A177-3AD203B41FA5}">
                      <a16:colId xmlns:a16="http://schemas.microsoft.com/office/drawing/2014/main" val="313896717"/>
                    </a:ext>
                  </a:extLst>
                </a:gridCol>
                <a:gridCol w="516479">
                  <a:extLst>
                    <a:ext uri="{9D8B030D-6E8A-4147-A177-3AD203B41FA5}">
                      <a16:colId xmlns:a16="http://schemas.microsoft.com/office/drawing/2014/main" val="2051207917"/>
                    </a:ext>
                  </a:extLst>
                </a:gridCol>
                <a:gridCol w="723600">
                  <a:extLst>
                    <a:ext uri="{9D8B030D-6E8A-4147-A177-3AD203B41FA5}">
                      <a16:colId xmlns:a16="http://schemas.microsoft.com/office/drawing/2014/main" val="172217695"/>
                    </a:ext>
                  </a:extLst>
                </a:gridCol>
                <a:gridCol w="790378">
                  <a:extLst>
                    <a:ext uri="{9D8B030D-6E8A-4147-A177-3AD203B41FA5}">
                      <a16:colId xmlns:a16="http://schemas.microsoft.com/office/drawing/2014/main" val="2497330677"/>
                    </a:ext>
                  </a:extLst>
                </a:gridCol>
                <a:gridCol w="1069736">
                  <a:extLst>
                    <a:ext uri="{9D8B030D-6E8A-4147-A177-3AD203B41FA5}">
                      <a16:colId xmlns:a16="http://schemas.microsoft.com/office/drawing/2014/main" val="1318311172"/>
                    </a:ext>
                  </a:extLst>
                </a:gridCol>
                <a:gridCol w="5110213">
                  <a:extLst>
                    <a:ext uri="{9D8B030D-6E8A-4147-A177-3AD203B41FA5}">
                      <a16:colId xmlns:a16="http://schemas.microsoft.com/office/drawing/2014/main" val="1170995784"/>
                    </a:ext>
                  </a:extLst>
                </a:gridCol>
              </a:tblGrid>
              <a:tr h="1715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No.7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8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 LAYOUT</a:t>
                      </a:r>
                    </a:p>
                  </a:txBody>
                  <a:tcPr marL="6853" marR="6853" marT="6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681229"/>
                  </a:ext>
                </a:extLst>
              </a:tr>
              <a:tr h="18973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PLOT/FENCE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95817"/>
                  </a:ext>
                </a:extLst>
              </a:tr>
              <a:tr h="171544">
                <a:tc gridSpan="4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Pozície/Positions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88735"/>
                  </a:ext>
                </a:extLst>
              </a:tr>
              <a:tr h="171544">
                <a:tc gridSpan="4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Počet terčov/Targets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244"/>
                  </a:ext>
                </a:extLst>
              </a:tr>
              <a:tr h="171544">
                <a:tc gridSpan="4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Čas/Time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120s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90s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953053"/>
                  </a:ext>
                </a:extLst>
              </a:tr>
              <a:tr h="171544">
                <a:tc gridSpan="4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 skóre/Max.Score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239508"/>
                  </a:ext>
                </a:extLst>
              </a:tr>
              <a:tr h="171544">
                <a:tc gridSpan="4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Max.nábojov/Max.Rounds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22297"/>
                  </a:ext>
                </a:extLst>
              </a:tr>
              <a:tr h="171544">
                <a:tc rowSpan="5" gridSpan="4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Vybavenie/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Gear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l" fontAlgn="t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sand</a:t>
                      </a: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bag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74285"/>
                  </a:ext>
                </a:extLst>
              </a:tr>
              <a:tr h="171544"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big 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bag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7788"/>
                  </a:ext>
                </a:extLst>
              </a:tr>
              <a:tr h="171544"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77930"/>
                  </a:ext>
                </a:extLst>
              </a:tr>
              <a:tr h="171544"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2736"/>
                  </a:ext>
                </a:extLst>
              </a:tr>
              <a:tr h="171544"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9239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Vzdialenosť/Distance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03859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170m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A4 18x25cm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15cmx15cm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0060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210m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Dia 25cm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25cmx25cm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4090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I2 35x50cm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14505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I2 35x50cm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19197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I3 40x55cm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06065"/>
                  </a:ext>
                </a:extLst>
              </a:tr>
              <a:tr h="17154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Priebeh streleckej činnosti/COF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4876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Pozícia/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Pos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Hits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Engagements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37256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7-9-9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30500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7-9-9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398871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7-9-9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2489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7-9-9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61761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53300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0715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548122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601386"/>
                  </a:ext>
                </a:extLst>
              </a:tr>
              <a:tr h="169658">
                <a:tc gridSpan="6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Popis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125853"/>
                  </a:ext>
                </a:extLst>
              </a:tr>
            </a:tbl>
          </a:graphicData>
        </a:graphic>
      </p:graphicFrame>
      <p:sp>
        <p:nvSpPr>
          <p:cNvPr id="19" name="Sedemuholník 18">
            <a:extLst>
              <a:ext uri="{FF2B5EF4-FFF2-40B4-BE49-F238E27FC236}">
                <a16:creationId xmlns:a16="http://schemas.microsoft.com/office/drawing/2014/main" id="{3AF24BA9-AE6A-4113-8550-2715937D57FA}"/>
              </a:ext>
            </a:extLst>
          </p:cNvPr>
          <p:cNvSpPr/>
          <p:nvPr/>
        </p:nvSpPr>
        <p:spPr>
          <a:xfrm>
            <a:off x="5679892" y="3362613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3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D9A90F47-24E5-4005-B90E-2B06F10001AB}"/>
              </a:ext>
            </a:extLst>
          </p:cNvPr>
          <p:cNvSpPr/>
          <p:nvPr/>
        </p:nvSpPr>
        <p:spPr>
          <a:xfrm>
            <a:off x="4927873" y="2695433"/>
            <a:ext cx="154835" cy="1901303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79781C4E-4719-40DB-953F-F8193B45C3D2}"/>
              </a:ext>
            </a:extLst>
          </p:cNvPr>
          <p:cNvSpPr/>
          <p:nvPr/>
        </p:nvSpPr>
        <p:spPr>
          <a:xfrm rot="5400000">
            <a:off x="5758451" y="2396802"/>
            <a:ext cx="160841" cy="1530162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5" name="Sedemuholník 24">
            <a:extLst>
              <a:ext uri="{FF2B5EF4-FFF2-40B4-BE49-F238E27FC236}">
                <a16:creationId xmlns:a16="http://schemas.microsoft.com/office/drawing/2014/main" id="{96BD025E-2C5F-47C2-A25A-DF7C0AC34ACE}"/>
              </a:ext>
            </a:extLst>
          </p:cNvPr>
          <p:cNvSpPr/>
          <p:nvPr/>
        </p:nvSpPr>
        <p:spPr>
          <a:xfrm>
            <a:off x="6500150" y="2383148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4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16" name="Šípka: doprava 15">
            <a:extLst>
              <a:ext uri="{FF2B5EF4-FFF2-40B4-BE49-F238E27FC236}">
                <a16:creationId xmlns:a16="http://schemas.microsoft.com/office/drawing/2014/main" id="{679E3C29-16DD-4331-AA91-53CED91CC3E6}"/>
              </a:ext>
            </a:extLst>
          </p:cNvPr>
          <p:cNvSpPr/>
          <p:nvPr/>
        </p:nvSpPr>
        <p:spPr>
          <a:xfrm>
            <a:off x="6619039" y="249293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210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m</a:t>
            </a:r>
          </a:p>
        </p:txBody>
      </p:sp>
      <p:sp>
        <p:nvSpPr>
          <p:cNvPr id="18" name="Šípka: doprava 17">
            <a:extLst>
              <a:ext uri="{FF2B5EF4-FFF2-40B4-BE49-F238E27FC236}">
                <a16:creationId xmlns:a16="http://schemas.microsoft.com/office/drawing/2014/main" id="{E6F840C8-BD43-4789-A40D-7AD807CB20EB}"/>
              </a:ext>
            </a:extLst>
          </p:cNvPr>
          <p:cNvSpPr/>
          <p:nvPr/>
        </p:nvSpPr>
        <p:spPr>
          <a:xfrm>
            <a:off x="5989134" y="1115162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1</a:t>
            </a: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70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m</a:t>
            </a: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E2A4B06C-041C-4C7E-927F-B8B6EC2342DE}"/>
              </a:ext>
            </a:extLst>
          </p:cNvPr>
          <p:cNvSpPr/>
          <p:nvPr/>
        </p:nvSpPr>
        <p:spPr>
          <a:xfrm>
            <a:off x="7312219" y="1115162"/>
            <a:ext cx="448502" cy="506697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7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78A8864B-1126-4EE5-8038-6948FA36436F}"/>
              </a:ext>
            </a:extLst>
          </p:cNvPr>
          <p:cNvSpPr/>
          <p:nvPr/>
        </p:nvSpPr>
        <p:spPr>
          <a:xfrm>
            <a:off x="7783593" y="249293"/>
            <a:ext cx="448502" cy="506697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9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3C073BED-E867-5EBA-A7D9-2A8762414D53}"/>
              </a:ext>
            </a:extLst>
          </p:cNvPr>
          <p:cNvSpPr/>
          <p:nvPr/>
        </p:nvSpPr>
        <p:spPr>
          <a:xfrm>
            <a:off x="6568390" y="2695432"/>
            <a:ext cx="154835" cy="1901303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D95CE86A-5623-6122-CE80-B63AEB7C56C3}"/>
              </a:ext>
            </a:extLst>
          </p:cNvPr>
          <p:cNvSpPr/>
          <p:nvPr/>
        </p:nvSpPr>
        <p:spPr>
          <a:xfrm rot="5400000">
            <a:off x="5733969" y="3078831"/>
            <a:ext cx="160841" cy="1530162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5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7DD369A0-C224-4D6C-A479-C69A6F02D3F2}"/>
              </a:ext>
            </a:extLst>
          </p:cNvPr>
          <p:cNvSpPr txBox="1">
            <a:spLocks/>
          </p:cNvSpPr>
          <p:nvPr/>
        </p:nvSpPr>
        <p:spPr>
          <a:xfrm>
            <a:off x="360363" y="148680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89720D20-A709-454A-80E5-EA57B19AF631}"/>
              </a:ext>
            </a:extLst>
          </p:cNvPr>
          <p:cNvSpPr txBox="1">
            <a:spLocks/>
          </p:cNvSpPr>
          <p:nvPr/>
        </p:nvSpPr>
        <p:spPr>
          <a:xfrm>
            <a:off x="487781" y="502642"/>
            <a:ext cx="3466545" cy="3521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100" b="0" dirty="0"/>
          </a:p>
        </p:txBody>
      </p:sp>
      <p:sp>
        <p:nvSpPr>
          <p:cNvPr id="46" name="Šípka: doprava 45">
            <a:extLst>
              <a:ext uri="{FF2B5EF4-FFF2-40B4-BE49-F238E27FC236}">
                <a16:creationId xmlns:a16="http://schemas.microsoft.com/office/drawing/2014/main" id="{A77ED705-71B1-4439-8A51-5CA7F863B769}"/>
              </a:ext>
            </a:extLst>
          </p:cNvPr>
          <p:cNvSpPr/>
          <p:nvPr/>
        </p:nvSpPr>
        <p:spPr>
          <a:xfrm>
            <a:off x="6533362" y="398909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210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m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B9AB6F0B-A56E-443E-8227-3BEEDB99D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45204"/>
              </p:ext>
            </p:extLst>
          </p:nvPr>
        </p:nvGraphicFramePr>
        <p:xfrm>
          <a:off x="82548" y="0"/>
          <a:ext cx="9061452" cy="4780178"/>
        </p:xfrm>
        <a:graphic>
          <a:graphicData uri="http://schemas.openxmlformats.org/drawingml/2006/table">
            <a:tbl>
              <a:tblPr/>
              <a:tblGrid>
                <a:gridCol w="731720">
                  <a:extLst>
                    <a:ext uri="{9D8B030D-6E8A-4147-A177-3AD203B41FA5}">
                      <a16:colId xmlns:a16="http://schemas.microsoft.com/office/drawing/2014/main" val="313896717"/>
                    </a:ext>
                  </a:extLst>
                </a:gridCol>
                <a:gridCol w="794973">
                  <a:extLst>
                    <a:ext uri="{9D8B030D-6E8A-4147-A177-3AD203B41FA5}">
                      <a16:colId xmlns:a16="http://schemas.microsoft.com/office/drawing/2014/main" val="320851156"/>
                    </a:ext>
                  </a:extLst>
                </a:gridCol>
                <a:gridCol w="1533462">
                  <a:extLst>
                    <a:ext uri="{9D8B030D-6E8A-4147-A177-3AD203B41FA5}">
                      <a16:colId xmlns:a16="http://schemas.microsoft.com/office/drawing/2014/main" val="172217695"/>
                    </a:ext>
                  </a:extLst>
                </a:gridCol>
                <a:gridCol w="797770">
                  <a:extLst>
                    <a:ext uri="{9D8B030D-6E8A-4147-A177-3AD203B41FA5}">
                      <a16:colId xmlns:a16="http://schemas.microsoft.com/office/drawing/2014/main" val="3611827450"/>
                    </a:ext>
                  </a:extLst>
                </a:gridCol>
                <a:gridCol w="5203527">
                  <a:extLst>
                    <a:ext uri="{9D8B030D-6E8A-4147-A177-3AD203B41FA5}">
                      <a16:colId xmlns:a16="http://schemas.microsoft.com/office/drawing/2014/main" val="1170995784"/>
                    </a:ext>
                  </a:extLst>
                </a:gridCol>
              </a:tblGrid>
              <a:tr h="1715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No.8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8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 LAYOUT</a:t>
                      </a:r>
                    </a:p>
                  </a:txBody>
                  <a:tcPr marL="6853" marR="6853" marT="6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681229"/>
                  </a:ext>
                </a:extLst>
              </a:tr>
              <a:tr h="1897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HUNTER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95817"/>
                  </a:ext>
                </a:extLst>
              </a:tr>
              <a:tr h="1715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Pozície/Positions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88735"/>
                  </a:ext>
                </a:extLst>
              </a:tr>
              <a:tr h="1715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Počet terčov/Targets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244"/>
                  </a:ext>
                </a:extLst>
              </a:tr>
              <a:tr h="1715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Čas/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Time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120s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90s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953053"/>
                  </a:ext>
                </a:extLst>
              </a:tr>
              <a:tr h="1715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 skóre/Max.Score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239508"/>
                  </a:ext>
                </a:extLst>
              </a:tr>
              <a:tr h="1715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Max.nábojov/Max.Rounds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22297"/>
                  </a:ext>
                </a:extLst>
              </a:tr>
              <a:tr h="171544">
                <a:tc rowSpan="5" gridSpan="3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Vybavenie/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Gear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</a:t>
                      </a:r>
                    </a:p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Povolené je akékoľvek vybavenie,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Use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of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any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gear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permited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5"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74285"/>
                  </a:ext>
                </a:extLst>
              </a:tr>
              <a:tr h="171544"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7788"/>
                  </a:ext>
                </a:extLst>
              </a:tr>
              <a:tr h="171544"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77930"/>
                  </a:ext>
                </a:extLst>
              </a:tr>
              <a:tr h="171544"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2736"/>
                  </a:ext>
                </a:extLst>
              </a:tr>
              <a:tr h="171544"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9239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sk-SK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03859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Vzdialenosť/Distance</a:t>
                      </a:r>
                      <a:endParaRPr lang="sk-SK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0060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k-SK" sz="800" dirty="0"/>
                        <a:t>170m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T4 25x25cm 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15cmx15cm 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4090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k-SK" sz="800" dirty="0"/>
                        <a:t>210m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A4 18x25cm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25cmx25cm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14505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sk-SK" sz="800" dirty="0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25x25cm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19197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sk-SK" sz="800" dirty="0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Dia 25cm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06065"/>
                  </a:ext>
                </a:extLst>
              </a:tr>
              <a:tr h="1715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Priebeh streleckej činnosti/COF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4876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Pozícia/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Pos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size</a:t>
                      </a:r>
                      <a:endParaRPr lang="sk-SK" dirty="0"/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Hits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Engagements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37256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800" dirty="0">
                          <a:latin typeface="+mj-lt"/>
                        </a:rPr>
                        <a:t>8-9-9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30500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800" dirty="0">
                          <a:latin typeface="+mj-lt"/>
                        </a:rPr>
                        <a:t>8-9-9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398871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800" dirty="0">
                          <a:latin typeface="+mj-lt"/>
                        </a:rPr>
                        <a:t>8-9-9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24898"/>
                  </a:ext>
                </a:extLst>
              </a:tr>
              <a:tr h="51717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800" dirty="0">
                          <a:latin typeface="+mj-lt"/>
                        </a:rPr>
                        <a:t>8-9-9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61761"/>
                  </a:ext>
                </a:extLst>
              </a:tr>
              <a:tr h="121730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sk-SK" sz="800" dirty="0">
                        <a:latin typeface="+mj-lt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53300"/>
                  </a:ext>
                </a:extLst>
              </a:tr>
              <a:tr h="104375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sk-SK" sz="800" dirty="0">
                        <a:latin typeface="+mj-lt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07158"/>
                  </a:ext>
                </a:extLst>
              </a:tr>
              <a:tr h="74368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sk-SK" sz="800" dirty="0">
                        <a:latin typeface="+mj-lt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548122"/>
                  </a:ext>
                </a:extLst>
              </a:tr>
              <a:tr h="46125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sk-SK" sz="800" dirty="0">
                        <a:latin typeface="+mj-lt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601386"/>
                  </a:ext>
                </a:extLst>
              </a:tr>
              <a:tr h="169658">
                <a:tc gridSpan="5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Popis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125853"/>
                  </a:ext>
                </a:extLst>
              </a:tr>
            </a:tbl>
          </a:graphicData>
        </a:graphic>
      </p:graphicFrame>
      <p:sp>
        <p:nvSpPr>
          <p:cNvPr id="15" name="Šípka: doprava 14">
            <a:extLst>
              <a:ext uri="{FF2B5EF4-FFF2-40B4-BE49-F238E27FC236}">
                <a16:creationId xmlns:a16="http://schemas.microsoft.com/office/drawing/2014/main" id="{72851748-32FB-43B7-8B2D-0BE3D5CF8C05}"/>
              </a:ext>
            </a:extLst>
          </p:cNvPr>
          <p:cNvSpPr/>
          <p:nvPr/>
        </p:nvSpPr>
        <p:spPr>
          <a:xfrm>
            <a:off x="5212100" y="1750096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170m</a:t>
            </a:r>
          </a:p>
        </p:txBody>
      </p:sp>
      <p:sp>
        <p:nvSpPr>
          <p:cNvPr id="29" name="Sedemuholník 28">
            <a:extLst>
              <a:ext uri="{FF2B5EF4-FFF2-40B4-BE49-F238E27FC236}">
                <a16:creationId xmlns:a16="http://schemas.microsoft.com/office/drawing/2014/main" id="{10602B24-131D-4CDD-9864-14C0CB5C129A}"/>
              </a:ext>
            </a:extLst>
          </p:cNvPr>
          <p:cNvSpPr/>
          <p:nvPr/>
        </p:nvSpPr>
        <p:spPr>
          <a:xfrm>
            <a:off x="5044019" y="3922573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1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78B91844-EF16-185A-5B05-D1D55C9DD009}"/>
              </a:ext>
            </a:extLst>
          </p:cNvPr>
          <p:cNvSpPr/>
          <p:nvPr/>
        </p:nvSpPr>
        <p:spPr>
          <a:xfrm rot="20800849">
            <a:off x="5113187" y="3927666"/>
            <a:ext cx="2871952" cy="290743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4" name="Vývojový diagram: proces 3">
            <a:extLst>
              <a:ext uri="{FF2B5EF4-FFF2-40B4-BE49-F238E27FC236}">
                <a16:creationId xmlns:a16="http://schemas.microsoft.com/office/drawing/2014/main" id="{033204BC-AC5A-A0E7-83DD-B7731C980BBE}"/>
              </a:ext>
            </a:extLst>
          </p:cNvPr>
          <p:cNvSpPr/>
          <p:nvPr/>
        </p:nvSpPr>
        <p:spPr>
          <a:xfrm>
            <a:off x="7922518" y="3883870"/>
            <a:ext cx="588254" cy="584567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5" name="Sedemuholník 4">
            <a:extLst>
              <a:ext uri="{FF2B5EF4-FFF2-40B4-BE49-F238E27FC236}">
                <a16:creationId xmlns:a16="http://schemas.microsoft.com/office/drawing/2014/main" id="{543D1D48-6827-C8C2-8879-8EE95496264A}"/>
              </a:ext>
            </a:extLst>
          </p:cNvPr>
          <p:cNvSpPr/>
          <p:nvPr/>
        </p:nvSpPr>
        <p:spPr>
          <a:xfrm>
            <a:off x="6403506" y="3571220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2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6" name="Sedemuholník 5">
            <a:extLst>
              <a:ext uri="{FF2B5EF4-FFF2-40B4-BE49-F238E27FC236}">
                <a16:creationId xmlns:a16="http://schemas.microsoft.com/office/drawing/2014/main" id="{D8D78D7E-7EB0-E8E7-FDA3-0D4664F78240}"/>
              </a:ext>
            </a:extLst>
          </p:cNvPr>
          <p:cNvSpPr/>
          <p:nvPr/>
        </p:nvSpPr>
        <p:spPr>
          <a:xfrm>
            <a:off x="4400405" y="4291733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4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7" name="Sedemuholník 6">
            <a:extLst>
              <a:ext uri="{FF2B5EF4-FFF2-40B4-BE49-F238E27FC236}">
                <a16:creationId xmlns:a16="http://schemas.microsoft.com/office/drawing/2014/main" id="{9FFA5843-F859-5D93-25B2-B80B3A43B760}"/>
              </a:ext>
            </a:extLst>
          </p:cNvPr>
          <p:cNvSpPr/>
          <p:nvPr/>
        </p:nvSpPr>
        <p:spPr>
          <a:xfrm>
            <a:off x="7648160" y="3317640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3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8" name="Vývojový diagram: proces 7">
            <a:extLst>
              <a:ext uri="{FF2B5EF4-FFF2-40B4-BE49-F238E27FC236}">
                <a16:creationId xmlns:a16="http://schemas.microsoft.com/office/drawing/2014/main" id="{43B6B996-CBA6-22B6-64BC-ADF94CD212E8}"/>
              </a:ext>
            </a:extLst>
          </p:cNvPr>
          <p:cNvSpPr/>
          <p:nvPr/>
        </p:nvSpPr>
        <p:spPr>
          <a:xfrm>
            <a:off x="6512880" y="1765444"/>
            <a:ext cx="363877" cy="411942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8</a:t>
            </a:r>
          </a:p>
        </p:txBody>
      </p:sp>
      <p:sp>
        <p:nvSpPr>
          <p:cNvPr id="9" name="Vývojový diagram: proces 8">
            <a:extLst>
              <a:ext uri="{FF2B5EF4-FFF2-40B4-BE49-F238E27FC236}">
                <a16:creationId xmlns:a16="http://schemas.microsoft.com/office/drawing/2014/main" id="{DC24AF9F-430A-7B99-07C9-9D9CBB00C04D}"/>
              </a:ext>
            </a:extLst>
          </p:cNvPr>
          <p:cNvSpPr/>
          <p:nvPr/>
        </p:nvSpPr>
        <p:spPr>
          <a:xfrm>
            <a:off x="7798065" y="446286"/>
            <a:ext cx="363877" cy="411942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0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9</a:t>
            </a:r>
            <a:endParaRPr kumimoji="0" lang="sk-SK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2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7DD369A0-C224-4D6C-A479-C69A6F02D3F2}"/>
              </a:ext>
            </a:extLst>
          </p:cNvPr>
          <p:cNvSpPr txBox="1">
            <a:spLocks/>
          </p:cNvSpPr>
          <p:nvPr/>
        </p:nvSpPr>
        <p:spPr>
          <a:xfrm>
            <a:off x="360363" y="148680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89720D20-A709-454A-80E5-EA57B19AF631}"/>
              </a:ext>
            </a:extLst>
          </p:cNvPr>
          <p:cNvSpPr txBox="1">
            <a:spLocks/>
          </p:cNvSpPr>
          <p:nvPr/>
        </p:nvSpPr>
        <p:spPr>
          <a:xfrm>
            <a:off x="487781" y="502642"/>
            <a:ext cx="3466545" cy="3521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100" b="0" dirty="0"/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B9AB6F0B-A56E-443E-8227-3BEEDB99D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834286"/>
              </p:ext>
            </p:extLst>
          </p:nvPr>
        </p:nvGraphicFramePr>
        <p:xfrm>
          <a:off x="82550" y="69850"/>
          <a:ext cx="9061450" cy="5012222"/>
        </p:xfrm>
        <a:graphic>
          <a:graphicData uri="http://schemas.openxmlformats.org/drawingml/2006/table">
            <a:tbl>
              <a:tblPr/>
              <a:tblGrid>
                <a:gridCol w="729531">
                  <a:extLst>
                    <a:ext uri="{9D8B030D-6E8A-4147-A177-3AD203B41FA5}">
                      <a16:colId xmlns:a16="http://schemas.microsoft.com/office/drawing/2014/main" val="313896717"/>
                    </a:ext>
                  </a:extLst>
                </a:gridCol>
                <a:gridCol w="2150169">
                  <a:extLst>
                    <a:ext uri="{9D8B030D-6E8A-4147-A177-3AD203B41FA5}">
                      <a16:colId xmlns:a16="http://schemas.microsoft.com/office/drawing/2014/main" val="2516502590"/>
                    </a:ext>
                  </a:extLst>
                </a:gridCol>
                <a:gridCol w="652731">
                  <a:extLst>
                    <a:ext uri="{9D8B030D-6E8A-4147-A177-3AD203B41FA5}">
                      <a16:colId xmlns:a16="http://schemas.microsoft.com/office/drawing/2014/main" val="172217695"/>
                    </a:ext>
                  </a:extLst>
                </a:gridCol>
                <a:gridCol w="5529019">
                  <a:extLst>
                    <a:ext uri="{9D8B030D-6E8A-4147-A177-3AD203B41FA5}">
                      <a16:colId xmlns:a16="http://schemas.microsoft.com/office/drawing/2014/main" val="1170995784"/>
                    </a:ext>
                  </a:extLst>
                </a:gridCol>
              </a:tblGrid>
              <a:tr h="1715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No.9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8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 LAYOUT</a:t>
                      </a:r>
                    </a:p>
                  </a:txBody>
                  <a:tcPr marL="6853" marR="6853" marT="6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681229"/>
                  </a:ext>
                </a:extLst>
              </a:tr>
              <a:tr h="1897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BOX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95817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Pozície/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Positions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88735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Počet terčov/Targets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244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Čas/Time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120s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953053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 skóre/Max.Score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239508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Max.nábojov/Max.Rounds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22297"/>
                  </a:ext>
                </a:extLst>
              </a:tr>
              <a:tr h="171544">
                <a:tc rowSpan="5" gridSpan="2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Vybavenie/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Gear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 limit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74285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7788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77930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2736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9239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03859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Vzdialenosť/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Distance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0060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4cmx4cm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4090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84m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6cmx6cm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14505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111m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10cmx10cm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19197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225m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25cmx25cm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06065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800" b="0" dirty="0"/>
                        <a:t>189m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15cmx15cm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4876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146m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15cmx15cm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37256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10cmx10cm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30500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398871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2489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61761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53300"/>
                  </a:ext>
                </a:extLst>
              </a:tr>
              <a:tr h="17154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Priebeh streleckej činnosti/COF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0715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Pozícia/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Pos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Engagements</a:t>
                      </a:r>
                      <a:r>
                        <a:rPr lang="sk-SK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pro </a:t>
                      </a:r>
                      <a:r>
                        <a:rPr lang="sk-SK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548122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1-2-3-4-5-6-7-7-6-5-4-3-2-1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601386"/>
                  </a:ext>
                </a:extLst>
              </a:tr>
              <a:tr h="169658">
                <a:tc gridSpan="4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Popis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:.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Each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must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be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engaged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times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from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 to 7 and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back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from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7 to 1.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System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HIT TO MOVE!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125853"/>
                  </a:ext>
                </a:extLst>
              </a:tr>
            </a:tbl>
          </a:graphicData>
        </a:graphic>
      </p:graphicFrame>
      <p:sp>
        <p:nvSpPr>
          <p:cNvPr id="22" name="Sedemuholník 21">
            <a:extLst>
              <a:ext uri="{FF2B5EF4-FFF2-40B4-BE49-F238E27FC236}">
                <a16:creationId xmlns:a16="http://schemas.microsoft.com/office/drawing/2014/main" id="{8E5FE537-23BC-4C89-9612-2F3A33711647}"/>
              </a:ext>
            </a:extLst>
          </p:cNvPr>
          <p:cNvSpPr/>
          <p:nvPr/>
        </p:nvSpPr>
        <p:spPr>
          <a:xfrm>
            <a:off x="4359557" y="2966438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1</a:t>
            </a:r>
          </a:p>
        </p:txBody>
      </p:sp>
      <p:sp>
        <p:nvSpPr>
          <p:cNvPr id="27" name="Vývojový diagram: proces 26">
            <a:extLst>
              <a:ext uri="{FF2B5EF4-FFF2-40B4-BE49-F238E27FC236}">
                <a16:creationId xmlns:a16="http://schemas.microsoft.com/office/drawing/2014/main" id="{531CD9F5-1FB4-45E3-A0CF-9BA715BE942D}"/>
              </a:ext>
            </a:extLst>
          </p:cNvPr>
          <p:cNvSpPr/>
          <p:nvPr/>
        </p:nvSpPr>
        <p:spPr>
          <a:xfrm>
            <a:off x="4887302" y="2526429"/>
            <a:ext cx="323532" cy="288538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1</a:t>
            </a:r>
          </a:p>
        </p:txBody>
      </p:sp>
      <p:sp>
        <p:nvSpPr>
          <p:cNvPr id="28" name="Vývojový diagram: proces 27">
            <a:extLst>
              <a:ext uri="{FF2B5EF4-FFF2-40B4-BE49-F238E27FC236}">
                <a16:creationId xmlns:a16="http://schemas.microsoft.com/office/drawing/2014/main" id="{4B000CA2-2254-4C76-BBBF-D866A30FBC18}"/>
              </a:ext>
            </a:extLst>
          </p:cNvPr>
          <p:cNvSpPr/>
          <p:nvPr/>
        </p:nvSpPr>
        <p:spPr>
          <a:xfrm>
            <a:off x="5067389" y="1772119"/>
            <a:ext cx="378161" cy="334587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2</a:t>
            </a:r>
          </a:p>
        </p:txBody>
      </p:sp>
      <p:sp>
        <p:nvSpPr>
          <p:cNvPr id="29" name="Vývojový diagram: proces 28">
            <a:extLst>
              <a:ext uri="{FF2B5EF4-FFF2-40B4-BE49-F238E27FC236}">
                <a16:creationId xmlns:a16="http://schemas.microsoft.com/office/drawing/2014/main" id="{A75D5F25-6755-4659-AD3B-ACE0E673657B}"/>
              </a:ext>
            </a:extLst>
          </p:cNvPr>
          <p:cNvSpPr/>
          <p:nvPr/>
        </p:nvSpPr>
        <p:spPr>
          <a:xfrm>
            <a:off x="5064568" y="961358"/>
            <a:ext cx="363877" cy="411942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0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3</a:t>
            </a:r>
            <a:endParaRPr kumimoji="0" lang="sk-SK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30" name="Vývojový diagram: proces 29">
            <a:extLst>
              <a:ext uri="{FF2B5EF4-FFF2-40B4-BE49-F238E27FC236}">
                <a16:creationId xmlns:a16="http://schemas.microsoft.com/office/drawing/2014/main" id="{AAD4DC56-E906-46E7-8F1C-E9C790F06377}"/>
              </a:ext>
            </a:extLst>
          </p:cNvPr>
          <p:cNvSpPr/>
          <p:nvPr/>
        </p:nvSpPr>
        <p:spPr>
          <a:xfrm>
            <a:off x="6218227" y="202833"/>
            <a:ext cx="363877" cy="321884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4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33" name="Šípka: doprava 32">
            <a:extLst>
              <a:ext uri="{FF2B5EF4-FFF2-40B4-BE49-F238E27FC236}">
                <a16:creationId xmlns:a16="http://schemas.microsoft.com/office/drawing/2014/main" id="{2E1A81CF-0824-475B-8552-E39B818423C9}"/>
              </a:ext>
            </a:extLst>
          </p:cNvPr>
          <p:cNvSpPr/>
          <p:nvPr/>
        </p:nvSpPr>
        <p:spPr>
          <a:xfrm>
            <a:off x="3692234" y="2419925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65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m</a:t>
            </a:r>
          </a:p>
        </p:txBody>
      </p:sp>
      <p:sp>
        <p:nvSpPr>
          <p:cNvPr id="19" name="Vývojový diagram: proces 18">
            <a:extLst>
              <a:ext uri="{FF2B5EF4-FFF2-40B4-BE49-F238E27FC236}">
                <a16:creationId xmlns:a16="http://schemas.microsoft.com/office/drawing/2014/main" id="{71740092-FDC1-459E-933A-D7DF3510FF90}"/>
              </a:ext>
            </a:extLst>
          </p:cNvPr>
          <p:cNvSpPr/>
          <p:nvPr/>
        </p:nvSpPr>
        <p:spPr>
          <a:xfrm>
            <a:off x="7720686" y="826526"/>
            <a:ext cx="363877" cy="321884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5</a:t>
            </a:r>
          </a:p>
        </p:txBody>
      </p:sp>
      <p:sp>
        <p:nvSpPr>
          <p:cNvPr id="21" name="Šípka: doprava 20">
            <a:extLst>
              <a:ext uri="{FF2B5EF4-FFF2-40B4-BE49-F238E27FC236}">
                <a16:creationId xmlns:a16="http://schemas.microsoft.com/office/drawing/2014/main" id="{818DA6E1-0A8C-41FC-BD6D-C29333CDD771}"/>
              </a:ext>
            </a:extLst>
          </p:cNvPr>
          <p:cNvSpPr/>
          <p:nvPr/>
        </p:nvSpPr>
        <p:spPr>
          <a:xfrm>
            <a:off x="3880539" y="1706024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84m</a:t>
            </a:r>
          </a:p>
        </p:txBody>
      </p:sp>
      <p:sp>
        <p:nvSpPr>
          <p:cNvPr id="23" name="Šípka: doprava 22">
            <a:extLst>
              <a:ext uri="{FF2B5EF4-FFF2-40B4-BE49-F238E27FC236}">
                <a16:creationId xmlns:a16="http://schemas.microsoft.com/office/drawing/2014/main" id="{C5C26CBB-F3DD-4911-9812-924A95316847}"/>
              </a:ext>
            </a:extLst>
          </p:cNvPr>
          <p:cNvSpPr/>
          <p:nvPr/>
        </p:nvSpPr>
        <p:spPr>
          <a:xfrm>
            <a:off x="3823407" y="939854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111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m</a:t>
            </a:r>
          </a:p>
        </p:txBody>
      </p:sp>
      <p:sp>
        <p:nvSpPr>
          <p:cNvPr id="24" name="Šípka: doprava 23">
            <a:extLst>
              <a:ext uri="{FF2B5EF4-FFF2-40B4-BE49-F238E27FC236}">
                <a16:creationId xmlns:a16="http://schemas.microsoft.com/office/drawing/2014/main" id="{D53F4E76-7723-4A11-81A1-481CF2A66A85}"/>
              </a:ext>
            </a:extLst>
          </p:cNvPr>
          <p:cNvSpPr/>
          <p:nvPr/>
        </p:nvSpPr>
        <p:spPr>
          <a:xfrm>
            <a:off x="6483703" y="1600008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146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m</a:t>
            </a:r>
          </a:p>
        </p:txBody>
      </p:sp>
      <p:sp>
        <p:nvSpPr>
          <p:cNvPr id="25" name="Šípka: doprava 24">
            <a:extLst>
              <a:ext uri="{FF2B5EF4-FFF2-40B4-BE49-F238E27FC236}">
                <a16:creationId xmlns:a16="http://schemas.microsoft.com/office/drawing/2014/main" id="{72578E4D-ADFB-4974-9D0C-51AE4BD81662}"/>
              </a:ext>
            </a:extLst>
          </p:cNvPr>
          <p:cNvSpPr/>
          <p:nvPr/>
        </p:nvSpPr>
        <p:spPr>
          <a:xfrm>
            <a:off x="6483703" y="734119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189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m</a:t>
            </a:r>
          </a:p>
        </p:txBody>
      </p:sp>
      <p:sp>
        <p:nvSpPr>
          <p:cNvPr id="2" name="Rám 1">
            <a:extLst>
              <a:ext uri="{FF2B5EF4-FFF2-40B4-BE49-F238E27FC236}">
                <a16:creationId xmlns:a16="http://schemas.microsoft.com/office/drawing/2014/main" id="{001D0DD4-8C0D-0FBA-21F8-60743C5A7EE8}"/>
              </a:ext>
            </a:extLst>
          </p:cNvPr>
          <p:cNvSpPr/>
          <p:nvPr/>
        </p:nvSpPr>
        <p:spPr>
          <a:xfrm>
            <a:off x="4121821" y="3720386"/>
            <a:ext cx="1231793" cy="1078412"/>
          </a:xfrm>
          <a:prstGeom prst="frame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4" name="Rám 3">
            <a:extLst>
              <a:ext uri="{FF2B5EF4-FFF2-40B4-BE49-F238E27FC236}">
                <a16:creationId xmlns:a16="http://schemas.microsoft.com/office/drawing/2014/main" id="{3C6B1DF8-5DB1-A9F7-B031-6CBAAF9F70A9}"/>
              </a:ext>
            </a:extLst>
          </p:cNvPr>
          <p:cNvSpPr/>
          <p:nvPr/>
        </p:nvSpPr>
        <p:spPr>
          <a:xfrm>
            <a:off x="4537000" y="3259835"/>
            <a:ext cx="1231793" cy="1078412"/>
          </a:xfrm>
          <a:prstGeom prst="frame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5" name="Vývojový diagram: proces 4">
            <a:extLst>
              <a:ext uri="{FF2B5EF4-FFF2-40B4-BE49-F238E27FC236}">
                <a16:creationId xmlns:a16="http://schemas.microsoft.com/office/drawing/2014/main" id="{F664CE5C-2BEC-263B-7F41-A4269F7B76C9}"/>
              </a:ext>
            </a:extLst>
          </p:cNvPr>
          <p:cNvSpPr/>
          <p:nvPr/>
        </p:nvSpPr>
        <p:spPr>
          <a:xfrm rot="18679886">
            <a:off x="5213549" y="4457459"/>
            <a:ext cx="607008" cy="136638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6" name="Vývojový diagram: proces 5">
            <a:extLst>
              <a:ext uri="{FF2B5EF4-FFF2-40B4-BE49-F238E27FC236}">
                <a16:creationId xmlns:a16="http://schemas.microsoft.com/office/drawing/2014/main" id="{884B1483-935E-7034-30B0-3DA21F561DA2}"/>
              </a:ext>
            </a:extLst>
          </p:cNvPr>
          <p:cNvSpPr/>
          <p:nvPr/>
        </p:nvSpPr>
        <p:spPr>
          <a:xfrm rot="18679886">
            <a:off x="4076970" y="3464536"/>
            <a:ext cx="607008" cy="136638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7" name="Vývojový diagram: proces 6">
            <a:extLst>
              <a:ext uri="{FF2B5EF4-FFF2-40B4-BE49-F238E27FC236}">
                <a16:creationId xmlns:a16="http://schemas.microsoft.com/office/drawing/2014/main" id="{7548AA3C-BC08-90F8-B600-41CB0977BBFA}"/>
              </a:ext>
            </a:extLst>
          </p:cNvPr>
          <p:cNvSpPr/>
          <p:nvPr/>
        </p:nvSpPr>
        <p:spPr>
          <a:xfrm rot="18679886">
            <a:off x="4090744" y="4442045"/>
            <a:ext cx="607008" cy="136638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8" name="Vývojový diagram: proces 7">
            <a:extLst>
              <a:ext uri="{FF2B5EF4-FFF2-40B4-BE49-F238E27FC236}">
                <a16:creationId xmlns:a16="http://schemas.microsoft.com/office/drawing/2014/main" id="{9A48F650-50B6-5E6D-570E-A74E605BACAC}"/>
              </a:ext>
            </a:extLst>
          </p:cNvPr>
          <p:cNvSpPr/>
          <p:nvPr/>
        </p:nvSpPr>
        <p:spPr>
          <a:xfrm rot="18679886">
            <a:off x="5159070" y="3541498"/>
            <a:ext cx="607008" cy="136638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9" name="Šípka: doprava 8">
            <a:extLst>
              <a:ext uri="{FF2B5EF4-FFF2-40B4-BE49-F238E27FC236}">
                <a16:creationId xmlns:a16="http://schemas.microsoft.com/office/drawing/2014/main" id="{06C3672C-43EA-4DB6-B302-07BAD81F629B}"/>
              </a:ext>
            </a:extLst>
          </p:cNvPr>
          <p:cNvSpPr/>
          <p:nvPr/>
        </p:nvSpPr>
        <p:spPr>
          <a:xfrm>
            <a:off x="5023906" y="110427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225m</a:t>
            </a:r>
          </a:p>
        </p:txBody>
      </p:sp>
      <p:sp>
        <p:nvSpPr>
          <p:cNvPr id="10" name="Vývojový diagram: proces 9">
            <a:extLst>
              <a:ext uri="{FF2B5EF4-FFF2-40B4-BE49-F238E27FC236}">
                <a16:creationId xmlns:a16="http://schemas.microsoft.com/office/drawing/2014/main" id="{6D69D36D-D1AB-0C9E-F420-EA588CFF9779}"/>
              </a:ext>
            </a:extLst>
          </p:cNvPr>
          <p:cNvSpPr/>
          <p:nvPr/>
        </p:nvSpPr>
        <p:spPr>
          <a:xfrm>
            <a:off x="7720686" y="1662232"/>
            <a:ext cx="363877" cy="321884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6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11" name="Šípka: doprava 10">
            <a:extLst>
              <a:ext uri="{FF2B5EF4-FFF2-40B4-BE49-F238E27FC236}">
                <a16:creationId xmlns:a16="http://schemas.microsoft.com/office/drawing/2014/main" id="{4AAEFDA9-5E52-DAE8-A856-FE6F5CF0FD52}"/>
              </a:ext>
            </a:extLst>
          </p:cNvPr>
          <p:cNvSpPr/>
          <p:nvPr/>
        </p:nvSpPr>
        <p:spPr>
          <a:xfrm>
            <a:off x="6483703" y="2292714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92m</a:t>
            </a:r>
          </a:p>
        </p:txBody>
      </p:sp>
      <p:sp>
        <p:nvSpPr>
          <p:cNvPr id="12" name="Vývojový diagram: proces 11">
            <a:extLst>
              <a:ext uri="{FF2B5EF4-FFF2-40B4-BE49-F238E27FC236}">
                <a16:creationId xmlns:a16="http://schemas.microsoft.com/office/drawing/2014/main" id="{49998436-5A96-DBD7-F22B-37919341E432}"/>
              </a:ext>
            </a:extLst>
          </p:cNvPr>
          <p:cNvSpPr/>
          <p:nvPr/>
        </p:nvSpPr>
        <p:spPr>
          <a:xfrm>
            <a:off x="7743083" y="2385120"/>
            <a:ext cx="363877" cy="321884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7</a:t>
            </a:r>
          </a:p>
        </p:txBody>
      </p:sp>
      <p:sp>
        <p:nvSpPr>
          <p:cNvPr id="13" name="Sedemuholník 12">
            <a:extLst>
              <a:ext uri="{FF2B5EF4-FFF2-40B4-BE49-F238E27FC236}">
                <a16:creationId xmlns:a16="http://schemas.microsoft.com/office/drawing/2014/main" id="{A3B07E98-1301-AE67-631F-190EDE148444}"/>
              </a:ext>
            </a:extLst>
          </p:cNvPr>
          <p:cNvSpPr/>
          <p:nvPr/>
        </p:nvSpPr>
        <p:spPr>
          <a:xfrm>
            <a:off x="5568657" y="2966438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2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2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52611-CF02-46B3-A494-D03E7145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FF6600"/>
                </a:solidFill>
              </a:rPr>
              <a:t>PROGRAM</a:t>
            </a:r>
            <a:br>
              <a:rPr lang="sk-SK" dirty="0"/>
            </a:br>
            <a:endParaRPr lang="sk-SK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FADC6804-5992-46BE-91DB-796E69A9F349}"/>
              </a:ext>
            </a:extLst>
          </p:cNvPr>
          <p:cNvSpPr txBox="1">
            <a:spLocks/>
          </p:cNvSpPr>
          <p:nvPr/>
        </p:nvSpPr>
        <p:spPr>
          <a:xfrm>
            <a:off x="360363" y="2591426"/>
            <a:ext cx="8424001" cy="59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sk-SK" dirty="0"/>
            </a:br>
            <a:endParaRPr lang="sk-SK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487F5947-2B67-45F2-874B-9084342DB3FE}"/>
              </a:ext>
            </a:extLst>
          </p:cNvPr>
          <p:cNvSpPr txBox="1">
            <a:spLocks/>
          </p:cNvSpPr>
          <p:nvPr/>
        </p:nvSpPr>
        <p:spPr>
          <a:xfrm>
            <a:off x="424868" y="894338"/>
            <a:ext cx="4147132" cy="33618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solidFill>
                  <a:srgbClr val="FF6600"/>
                </a:solidFill>
              </a:rPr>
              <a:t>STAGES: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6600"/>
                </a:solidFill>
              </a:rPr>
              <a:t>1. HOUSE OF FUN 105m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6600"/>
                </a:solidFill>
              </a:rPr>
              <a:t>2. PILOTS 100m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6600"/>
                </a:solidFill>
              </a:rPr>
              <a:t>3. TANK TRAP 100m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6600"/>
                </a:solidFill>
              </a:rPr>
              <a:t>4. BARRELS 105m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6600"/>
                </a:solidFill>
              </a:rPr>
              <a:t>5. RAILING 105m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6600"/>
                </a:solidFill>
              </a:rPr>
              <a:t>6. FAST FIRE 100m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6600"/>
                </a:solidFill>
              </a:rPr>
              <a:t>7. FENCE 210m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6600"/>
                </a:solidFill>
              </a:rPr>
              <a:t>8. HUNTER 210m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6600"/>
                </a:solidFill>
              </a:rPr>
              <a:t>9. BOX 25-225m</a:t>
            </a:r>
          </a:p>
          <a:p>
            <a:br>
              <a:rPr lang="sk-SK" dirty="0">
                <a:solidFill>
                  <a:srgbClr val="FF6600"/>
                </a:solidFill>
              </a:rPr>
            </a:br>
            <a:br>
              <a:rPr lang="sk-SK" dirty="0"/>
            </a:br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3702CA8-E53F-4312-AF87-4A13938D2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23886" r="7904" b="22832"/>
          <a:stretch/>
        </p:blipFill>
        <p:spPr bwMode="auto">
          <a:xfrm>
            <a:off x="7287022" y="4449639"/>
            <a:ext cx="1555340" cy="43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432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52611-CF02-46B3-A494-D03E7145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sk-SK" dirty="0"/>
            </a:br>
            <a:endParaRPr lang="sk-SK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44CB7162-226D-4A70-BB2E-CFA860E53EEC}"/>
              </a:ext>
            </a:extLst>
          </p:cNvPr>
          <p:cNvSpPr txBox="1">
            <a:spLocks/>
          </p:cNvSpPr>
          <p:nvPr/>
        </p:nvSpPr>
        <p:spPr>
          <a:xfrm>
            <a:off x="3120043" y="3677967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7DD369A0-C224-4D6C-A479-C69A6F02D3F2}"/>
              </a:ext>
            </a:extLst>
          </p:cNvPr>
          <p:cNvSpPr txBox="1">
            <a:spLocks/>
          </p:cNvSpPr>
          <p:nvPr/>
        </p:nvSpPr>
        <p:spPr>
          <a:xfrm>
            <a:off x="360363" y="148680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726CD7FD-E91E-49B2-B0F5-D5772268F385}"/>
              </a:ext>
            </a:extLst>
          </p:cNvPr>
          <p:cNvSpPr txBox="1">
            <a:spLocks/>
          </p:cNvSpPr>
          <p:nvPr/>
        </p:nvSpPr>
        <p:spPr>
          <a:xfrm>
            <a:off x="204995" y="464716"/>
            <a:ext cx="4030829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100" b="0" dirty="0"/>
              <a:t>REGISTRÁCIA: </a:t>
            </a:r>
            <a:r>
              <a:rPr lang="sk-SK" sz="1100" b="0" u="sng" dirty="0">
                <a:solidFill>
                  <a:srgbClr val="FF6600"/>
                </a:solidFill>
              </a:rPr>
              <a:t>POVINNÁ </a:t>
            </a:r>
            <a:r>
              <a:rPr lang="sk-SK" sz="1100" b="0" dirty="0">
                <a:solidFill>
                  <a:srgbClr val="FF6600"/>
                </a:solidFill>
              </a:rPr>
              <a:t>!</a:t>
            </a:r>
            <a:r>
              <a:rPr lang="sk-SK" sz="1100" b="0" dirty="0"/>
              <a:t> </a:t>
            </a:r>
          </a:p>
          <a:p>
            <a:endParaRPr lang="sk-SK" sz="1100" b="0" dirty="0"/>
          </a:p>
          <a:p>
            <a:r>
              <a:rPr lang="sk-SK" sz="1100" b="0" dirty="0"/>
              <a:t>MAX 50 Pretekárov</a:t>
            </a:r>
          </a:p>
          <a:p>
            <a:endParaRPr lang="sk-SK" sz="1100" b="0" dirty="0"/>
          </a:p>
          <a:p>
            <a:r>
              <a:rPr lang="sk-SK" sz="1100" b="0" dirty="0"/>
              <a:t>Registrácia len cez web: </a:t>
            </a:r>
            <a:r>
              <a:rPr lang="sk-SK" sz="1100" b="0" u="sng" dirty="0">
                <a:solidFill>
                  <a:srgbClr val="FF6600"/>
                </a:solidFill>
              </a:rPr>
              <a:t>www.apss.sk</a:t>
            </a:r>
            <a:r>
              <a:rPr lang="sk-SK" sz="1100" b="0" dirty="0">
                <a:solidFill>
                  <a:srgbClr val="FF6600"/>
                </a:solidFill>
              </a:rPr>
              <a:t> </a:t>
            </a:r>
          </a:p>
          <a:p>
            <a:r>
              <a:rPr lang="sk-SK" sz="1100" b="0" dirty="0"/>
              <a:t> </a:t>
            </a:r>
          </a:p>
          <a:p>
            <a:r>
              <a:rPr lang="sk-SK" sz="1100" b="0" dirty="0"/>
              <a:t>Tréning: 28. Október 2023</a:t>
            </a:r>
          </a:p>
          <a:p>
            <a:r>
              <a:rPr lang="sk-SK" sz="1100" b="0" dirty="0"/>
              <a:t>Štart: 14:00 hod</a:t>
            </a:r>
          </a:p>
          <a:p>
            <a:endParaRPr lang="sk-SK" sz="1100" b="0" dirty="0"/>
          </a:p>
          <a:p>
            <a:r>
              <a:rPr lang="sk-SK" sz="1100" b="0" dirty="0"/>
              <a:t>Začiatok súťaže: 29. Október  2023</a:t>
            </a:r>
          </a:p>
          <a:p>
            <a:r>
              <a:rPr lang="sk-SK" sz="1100" b="0" dirty="0"/>
              <a:t>Registrácia: 8:00</a:t>
            </a:r>
          </a:p>
          <a:p>
            <a:r>
              <a:rPr lang="sk-SK" sz="1100" b="0" dirty="0"/>
              <a:t>Štart súťaže: 8:30 hod</a:t>
            </a:r>
          </a:p>
          <a:p>
            <a:endParaRPr lang="sk-SK" sz="1100" b="0" dirty="0"/>
          </a:p>
          <a:p>
            <a:endParaRPr lang="sk-SK" sz="1100" b="0" dirty="0"/>
          </a:p>
          <a:p>
            <a:r>
              <a:rPr lang="sk-SK" sz="1100" b="0" dirty="0"/>
              <a:t>Organizačná zložka: FENIX Levice, APSS </a:t>
            </a:r>
          </a:p>
          <a:p>
            <a:r>
              <a:rPr lang="sk-SK" sz="1100" b="0" dirty="0"/>
              <a:t> </a:t>
            </a:r>
          </a:p>
          <a:p>
            <a:r>
              <a:rPr lang="sk-SK" sz="1100" b="0" dirty="0"/>
              <a:t>Štartovné: 30,- €</a:t>
            </a:r>
          </a:p>
          <a:p>
            <a:endParaRPr lang="sk-SK" sz="1100" b="0" dirty="0"/>
          </a:p>
          <a:p>
            <a:r>
              <a:rPr lang="sk-SK" sz="1100" b="0" dirty="0"/>
              <a:t>HODNOTENIE A CENY: </a:t>
            </a:r>
          </a:p>
          <a:p>
            <a:r>
              <a:rPr lang="sk-SK" sz="1100" b="0" dirty="0"/>
              <a:t>• Hodnotené sú prvé 3 miesta – poháre a medaile.</a:t>
            </a:r>
          </a:p>
          <a:p>
            <a:endParaRPr lang="sk-SK" sz="1100" b="0" dirty="0"/>
          </a:p>
          <a:p>
            <a:r>
              <a:rPr lang="sk-SK" sz="1100" b="0" dirty="0"/>
              <a:t>POČET NABOJOV: 105 ks</a:t>
            </a:r>
          </a:p>
          <a:p>
            <a:endParaRPr lang="sk-SK" sz="1100" b="0" dirty="0"/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9FCA0FB4-D95A-43AB-B9C2-B7E2ADC83587}"/>
              </a:ext>
            </a:extLst>
          </p:cNvPr>
          <p:cNvSpPr txBox="1">
            <a:spLocks/>
          </p:cNvSpPr>
          <p:nvPr/>
        </p:nvSpPr>
        <p:spPr>
          <a:xfrm>
            <a:off x="4235824" y="464716"/>
            <a:ext cx="4203638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100" b="0" dirty="0"/>
              <a:t>REGISTRATION: </a:t>
            </a:r>
            <a:r>
              <a:rPr lang="sk-SK" sz="1100" b="0" u="sng" dirty="0">
                <a:solidFill>
                  <a:srgbClr val="FF6600"/>
                </a:solidFill>
              </a:rPr>
              <a:t>MANDATORY!</a:t>
            </a:r>
          </a:p>
          <a:p>
            <a:endParaRPr lang="sk-SK" sz="1100" b="0" dirty="0"/>
          </a:p>
          <a:p>
            <a:r>
              <a:rPr lang="sk-SK" sz="1100" b="0" dirty="0"/>
              <a:t>MAX 50 </a:t>
            </a:r>
            <a:r>
              <a:rPr lang="sk-SK" sz="1100" b="0" dirty="0" err="1"/>
              <a:t>Shooters</a:t>
            </a:r>
            <a:endParaRPr lang="sk-SK" sz="1100" b="0" dirty="0"/>
          </a:p>
          <a:p>
            <a:endParaRPr lang="sk-SK" sz="1100" b="0" dirty="0"/>
          </a:p>
          <a:p>
            <a:r>
              <a:rPr lang="sk-SK" sz="1100" b="0" dirty="0" err="1"/>
              <a:t>Registration</a:t>
            </a:r>
            <a:r>
              <a:rPr lang="sk-SK" sz="1100" b="0" dirty="0"/>
              <a:t> </a:t>
            </a:r>
            <a:r>
              <a:rPr lang="sk-SK" sz="1100" b="0" dirty="0" err="1"/>
              <a:t>via</a:t>
            </a:r>
            <a:r>
              <a:rPr lang="sk-SK" sz="1100" b="0" dirty="0"/>
              <a:t> web </a:t>
            </a:r>
            <a:r>
              <a:rPr lang="sk-SK" sz="1100" b="0" dirty="0" err="1"/>
              <a:t>only</a:t>
            </a:r>
            <a:r>
              <a:rPr lang="sk-SK" sz="1100" b="0" dirty="0"/>
              <a:t>: </a:t>
            </a:r>
            <a:r>
              <a:rPr lang="sk-SK" sz="1100" b="0" u="sng" dirty="0">
                <a:solidFill>
                  <a:srgbClr val="FF6600"/>
                </a:solidFill>
              </a:rPr>
              <a:t>www.apss.sk</a:t>
            </a:r>
            <a:r>
              <a:rPr lang="sk-SK" sz="1100" b="0" dirty="0"/>
              <a:t>  </a:t>
            </a:r>
          </a:p>
          <a:p>
            <a:endParaRPr lang="sk-SK" sz="1100" b="0" dirty="0"/>
          </a:p>
          <a:p>
            <a:r>
              <a:rPr lang="sk-SK" sz="1100" b="0" dirty="0" err="1"/>
              <a:t>Training</a:t>
            </a:r>
            <a:r>
              <a:rPr lang="en-US" sz="1100" b="0" dirty="0"/>
              <a:t>: </a:t>
            </a:r>
            <a:r>
              <a:rPr lang="sk-SK" sz="1100" b="0" dirty="0" err="1"/>
              <a:t>October</a:t>
            </a:r>
            <a:r>
              <a:rPr lang="sk-SK" sz="1100" b="0" dirty="0"/>
              <a:t> 28th</a:t>
            </a:r>
            <a:r>
              <a:rPr lang="en-US" sz="1100" b="0" dirty="0"/>
              <a:t> 202</a:t>
            </a:r>
            <a:r>
              <a:rPr lang="sk-SK" sz="1100" b="0" dirty="0"/>
              <a:t>3</a:t>
            </a:r>
            <a:endParaRPr lang="en-US" sz="1100" b="0" dirty="0"/>
          </a:p>
          <a:p>
            <a:r>
              <a:rPr lang="sk-SK" sz="1100" b="0" dirty="0"/>
              <a:t>START</a:t>
            </a:r>
            <a:r>
              <a:rPr lang="en-US" sz="1100" b="0" dirty="0"/>
              <a:t> : </a:t>
            </a:r>
            <a:r>
              <a:rPr lang="sk-SK" sz="1100" b="0" dirty="0"/>
              <a:t>14</a:t>
            </a:r>
            <a:r>
              <a:rPr lang="en-US" sz="1100" b="0" dirty="0"/>
              <a:t>:00    </a:t>
            </a:r>
          </a:p>
          <a:p>
            <a:endParaRPr lang="sk-SK" sz="1100" b="0" dirty="0"/>
          </a:p>
          <a:p>
            <a:r>
              <a:rPr lang="en-US" sz="1100" b="0" dirty="0"/>
              <a:t>Competition: </a:t>
            </a:r>
            <a:r>
              <a:rPr lang="sk-SK" sz="1100" b="0" dirty="0" err="1"/>
              <a:t>October</a:t>
            </a:r>
            <a:r>
              <a:rPr lang="sk-SK" sz="1100" b="0" dirty="0"/>
              <a:t> 29th</a:t>
            </a:r>
            <a:r>
              <a:rPr lang="en-US" sz="1100" b="0" dirty="0"/>
              <a:t> 202</a:t>
            </a:r>
            <a:r>
              <a:rPr lang="sk-SK" sz="1100" b="0" dirty="0"/>
              <a:t>3</a:t>
            </a:r>
            <a:endParaRPr lang="en-US" sz="1100" b="0" dirty="0"/>
          </a:p>
          <a:p>
            <a:r>
              <a:rPr lang="en-US" sz="1100" b="0" dirty="0"/>
              <a:t>Registration : 08:00    </a:t>
            </a:r>
          </a:p>
          <a:p>
            <a:r>
              <a:rPr lang="en-US" sz="1100" b="0" dirty="0"/>
              <a:t>Start of competition: 8:30 </a:t>
            </a:r>
            <a:endParaRPr lang="sk-SK" sz="1100" b="0" dirty="0"/>
          </a:p>
          <a:p>
            <a:endParaRPr lang="en-US" sz="1100" b="0" dirty="0"/>
          </a:p>
          <a:p>
            <a:endParaRPr lang="en-US" sz="1100" b="0" dirty="0"/>
          </a:p>
          <a:p>
            <a:r>
              <a:rPr lang="en-US" sz="1100" b="0" dirty="0"/>
              <a:t>Organization unit:  </a:t>
            </a:r>
            <a:r>
              <a:rPr lang="sk-SK" sz="1100" b="0" dirty="0"/>
              <a:t>FENIX Levice, APSS</a:t>
            </a:r>
            <a:endParaRPr lang="en-US" sz="1100" b="0" dirty="0"/>
          </a:p>
          <a:p>
            <a:endParaRPr lang="en-US" sz="1100" b="0" dirty="0"/>
          </a:p>
          <a:p>
            <a:r>
              <a:rPr lang="en-US" sz="1100" b="0" dirty="0"/>
              <a:t>Competition fee: </a:t>
            </a:r>
            <a:r>
              <a:rPr lang="sk-SK" sz="1100" b="0" dirty="0"/>
              <a:t>30</a:t>
            </a:r>
            <a:r>
              <a:rPr lang="en-US" sz="1100" b="0" dirty="0"/>
              <a:t>,- €</a:t>
            </a:r>
            <a:endParaRPr lang="sk-SK" sz="1100" b="0" dirty="0"/>
          </a:p>
          <a:p>
            <a:endParaRPr lang="en-US" sz="1100" b="0" dirty="0"/>
          </a:p>
          <a:p>
            <a:r>
              <a:rPr lang="en-US" sz="1100" b="0" dirty="0"/>
              <a:t>AWARDS:</a:t>
            </a:r>
          </a:p>
          <a:p>
            <a:r>
              <a:rPr lang="en-US" sz="1100" b="0" dirty="0"/>
              <a:t>• 3 first competitors – medals and cups</a:t>
            </a:r>
          </a:p>
          <a:p>
            <a:endParaRPr lang="en-US" sz="1100" b="0" dirty="0"/>
          </a:p>
          <a:p>
            <a:r>
              <a:rPr lang="en-US" sz="1100" b="0" dirty="0"/>
              <a:t>ROUNDS: </a:t>
            </a:r>
            <a:r>
              <a:rPr lang="sk-SK" sz="1100" b="0" dirty="0"/>
              <a:t>105</a:t>
            </a:r>
            <a:r>
              <a:rPr lang="en-US" sz="1100" b="0" dirty="0"/>
              <a:t> pcs</a:t>
            </a:r>
          </a:p>
          <a:p>
            <a:endParaRPr lang="sk-SK" sz="1100" b="0" dirty="0"/>
          </a:p>
        </p:txBody>
      </p:sp>
      <p:pic>
        <p:nvPicPr>
          <p:cNvPr id="24" name="Obrázok 23">
            <a:extLst>
              <a:ext uri="{FF2B5EF4-FFF2-40B4-BE49-F238E27FC236}">
                <a16:creationId xmlns:a16="http://schemas.microsoft.com/office/drawing/2014/main" id="{AFBF5DF9-F256-46F1-96FF-0BC25F623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24" t="35560" r="50882" b="31519"/>
          <a:stretch/>
        </p:blipFill>
        <p:spPr>
          <a:xfrm>
            <a:off x="7664824" y="258946"/>
            <a:ext cx="1290582" cy="1867994"/>
          </a:xfrm>
          <a:prstGeom prst="rect">
            <a:avLst/>
          </a:prstGeom>
          <a:solidFill>
            <a:srgbClr val="FF6600"/>
          </a:solidFill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BA1B212-BC9B-47B7-8D64-D8BD59671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23886" r="7904" b="22832"/>
          <a:stretch/>
        </p:blipFill>
        <p:spPr bwMode="auto">
          <a:xfrm>
            <a:off x="7287022" y="4449639"/>
            <a:ext cx="1555340" cy="43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998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52611-CF02-46B3-A494-D03E7145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sk-SK" dirty="0"/>
            </a:br>
            <a:endParaRPr lang="sk-SK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44CB7162-226D-4A70-BB2E-CFA860E53EEC}"/>
              </a:ext>
            </a:extLst>
          </p:cNvPr>
          <p:cNvSpPr txBox="1">
            <a:spLocks/>
          </p:cNvSpPr>
          <p:nvPr/>
        </p:nvSpPr>
        <p:spPr>
          <a:xfrm>
            <a:off x="3120043" y="3677967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7DD369A0-C224-4D6C-A479-C69A6F02D3F2}"/>
              </a:ext>
            </a:extLst>
          </p:cNvPr>
          <p:cNvSpPr txBox="1">
            <a:spLocks/>
          </p:cNvSpPr>
          <p:nvPr/>
        </p:nvSpPr>
        <p:spPr>
          <a:xfrm>
            <a:off x="360363" y="148680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726CD7FD-E91E-49B2-B0F5-D5772268F385}"/>
              </a:ext>
            </a:extLst>
          </p:cNvPr>
          <p:cNvSpPr txBox="1">
            <a:spLocks/>
          </p:cNvSpPr>
          <p:nvPr/>
        </p:nvSpPr>
        <p:spPr>
          <a:xfrm>
            <a:off x="204995" y="439082"/>
            <a:ext cx="4024105" cy="773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100" b="0" dirty="0"/>
              <a:t>ZBRANE: </a:t>
            </a:r>
          </a:p>
          <a:p>
            <a:r>
              <a:rPr lang="sk-SK" sz="1100" b="0" dirty="0"/>
              <a:t>Podľa pravidiel SVKPRA. </a:t>
            </a:r>
          </a:p>
          <a:p>
            <a:r>
              <a:rPr lang="sk-SK" sz="1100" b="0" dirty="0"/>
              <a:t>Súťažiaci používa </a:t>
            </a:r>
            <a:r>
              <a:rPr lang="sk-SK" sz="1100" dirty="0">
                <a:solidFill>
                  <a:srgbClr val="FF6600"/>
                </a:solidFill>
              </a:rPr>
              <a:t>JEDNU</a:t>
            </a:r>
            <a:r>
              <a:rPr lang="sk-SK" sz="1100" b="0" dirty="0"/>
              <a:t> zbraň počas </a:t>
            </a:r>
            <a:r>
              <a:rPr lang="sk-SK" sz="1100" dirty="0">
                <a:solidFill>
                  <a:srgbClr val="FF6600"/>
                </a:solidFill>
              </a:rPr>
              <a:t>celého </a:t>
            </a:r>
            <a:r>
              <a:rPr lang="sk-SK" sz="1100" dirty="0" err="1">
                <a:solidFill>
                  <a:srgbClr val="FF6600"/>
                </a:solidFill>
              </a:rPr>
              <a:t>preteku</a:t>
            </a:r>
            <a:r>
              <a:rPr lang="sk-SK" sz="1100" b="0" dirty="0">
                <a:solidFill>
                  <a:srgbClr val="FF6600"/>
                </a:solidFill>
              </a:rPr>
              <a:t>.</a:t>
            </a:r>
          </a:p>
          <a:p>
            <a:endParaRPr lang="sk-SK" sz="1100" b="0" dirty="0"/>
          </a:p>
          <a:p>
            <a:r>
              <a:rPr lang="sk-SK" sz="1100" dirty="0">
                <a:solidFill>
                  <a:srgbClr val="FF6600"/>
                </a:solidFill>
              </a:rPr>
              <a:t>CHRÁNIČE ZRAKU A SLUCHU POVINNÉ !!</a:t>
            </a:r>
          </a:p>
          <a:p>
            <a:endParaRPr lang="sk-SK" sz="1100" b="0" dirty="0"/>
          </a:p>
          <a:p>
            <a:r>
              <a:rPr lang="sk-SK" sz="1100" b="0" dirty="0"/>
              <a:t>STRELIVO:  .22LR.</a:t>
            </a:r>
          </a:p>
          <a:p>
            <a:endParaRPr lang="sk-SK" sz="1100" b="0" dirty="0"/>
          </a:p>
          <a:p>
            <a:r>
              <a:rPr lang="sk-SK" sz="1100" b="0" dirty="0"/>
              <a:t>PROSTREDIE A VYBAVENIE: </a:t>
            </a:r>
          </a:p>
          <a:p>
            <a:r>
              <a:rPr lang="sk-SK" sz="1100" b="0" dirty="0"/>
              <a:t>•Strieľa sa za akéhokoľvek počasia,</a:t>
            </a:r>
          </a:p>
          <a:p>
            <a:r>
              <a:rPr lang="sk-SK" sz="1100" b="0" dirty="0"/>
              <a:t>•Výstroj a výzbroj má súťažiaci počas celej súťaže so sebou! Počas nástupu musí mať strelec všetku výstroj a výzbroj, ktorú bude používať počas </a:t>
            </a:r>
            <a:r>
              <a:rPr lang="sk-SK" sz="1100" b="0" dirty="0" err="1"/>
              <a:t>preteku</a:t>
            </a:r>
            <a:r>
              <a:rPr lang="sk-SK" sz="1100" b="0" dirty="0"/>
              <a:t> so sebou.</a:t>
            </a:r>
          </a:p>
          <a:p>
            <a:r>
              <a:rPr lang="sk-SK" sz="1100" b="0" dirty="0"/>
              <a:t>•Každý súťažiaci plne zodpovedá za svoju zbraň, strelivo a vybavenie,</a:t>
            </a:r>
          </a:p>
          <a:p>
            <a:r>
              <a:rPr lang="sk-SK" sz="1100" b="0" dirty="0"/>
              <a:t>•Súťažiaci štartujú na vlastné nebezpečie a nesú plnú zodpovednosť za škody spôsobené na zdraví a majetku.</a:t>
            </a:r>
          </a:p>
          <a:p>
            <a:endParaRPr lang="sk-SK" sz="1100" b="0" dirty="0"/>
          </a:p>
          <a:p>
            <a:r>
              <a:rPr lang="sk-SK" sz="1100" b="0" dirty="0"/>
              <a:t>Odporúčané vybavenie: Písacie potreby, pozorovací ďalekohľad, diaľkomer a </a:t>
            </a:r>
            <a:r>
              <a:rPr lang="sk-SK" sz="1100" b="0" dirty="0" err="1"/>
              <a:t>spotter</a:t>
            </a:r>
            <a:r>
              <a:rPr lang="sk-SK" sz="1100" b="0" dirty="0"/>
              <a:t> pre </a:t>
            </a:r>
            <a:r>
              <a:rPr lang="sk-SK" sz="1100" b="0" dirty="0" err="1"/>
              <a:t>stage</a:t>
            </a:r>
            <a:r>
              <a:rPr lang="sk-SK" sz="1100" b="0" dirty="0"/>
              <a:t> Veža. Ďalej odporúčame chrániče kolien a lakťov.</a:t>
            </a:r>
          </a:p>
          <a:p>
            <a:endParaRPr lang="sk-SK" sz="1100" b="0" dirty="0"/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9FCA0FB4-D95A-43AB-B9C2-B7E2ADC83587}"/>
              </a:ext>
            </a:extLst>
          </p:cNvPr>
          <p:cNvSpPr txBox="1">
            <a:spLocks/>
          </p:cNvSpPr>
          <p:nvPr/>
        </p:nvSpPr>
        <p:spPr>
          <a:xfrm>
            <a:off x="4572001" y="439409"/>
            <a:ext cx="3994150" cy="7734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/>
              <a:t>GUN: </a:t>
            </a:r>
          </a:p>
          <a:p>
            <a:r>
              <a:rPr lang="sk-SK" sz="1100" b="0" dirty="0" err="1"/>
              <a:t>According</a:t>
            </a:r>
            <a:r>
              <a:rPr lang="sk-SK" sz="1100" b="0" dirty="0"/>
              <a:t> to </a:t>
            </a:r>
            <a:r>
              <a:rPr lang="sk-SK" sz="1100" b="0" dirty="0" err="1"/>
              <a:t>regulation</a:t>
            </a:r>
            <a:r>
              <a:rPr lang="sk-SK" sz="1100" b="0" dirty="0"/>
              <a:t> SVKPRA.</a:t>
            </a:r>
          </a:p>
          <a:p>
            <a:r>
              <a:rPr lang="sk-SK" sz="1100" b="0" dirty="0" err="1"/>
              <a:t>Only</a:t>
            </a:r>
            <a:r>
              <a:rPr lang="sk-SK" sz="1100" b="0" dirty="0"/>
              <a:t> </a:t>
            </a:r>
            <a:r>
              <a:rPr lang="sk-SK" sz="1100" dirty="0">
                <a:solidFill>
                  <a:srgbClr val="FF6600"/>
                </a:solidFill>
              </a:rPr>
              <a:t>ONE</a:t>
            </a:r>
            <a:r>
              <a:rPr lang="sk-SK" sz="1100" b="0" dirty="0"/>
              <a:t> </a:t>
            </a:r>
            <a:r>
              <a:rPr lang="sk-SK" sz="1100" b="0" dirty="0" err="1"/>
              <a:t>gun</a:t>
            </a:r>
            <a:r>
              <a:rPr lang="sk-SK" sz="1100" b="0" dirty="0"/>
              <a:t> </a:t>
            </a:r>
            <a:r>
              <a:rPr lang="sk-SK" sz="1100" dirty="0" err="1">
                <a:solidFill>
                  <a:srgbClr val="FF6600"/>
                </a:solidFill>
              </a:rPr>
              <a:t>during</a:t>
            </a:r>
            <a:r>
              <a:rPr lang="sk-SK" sz="1100" dirty="0">
                <a:solidFill>
                  <a:srgbClr val="FF6600"/>
                </a:solidFill>
              </a:rPr>
              <a:t> </a:t>
            </a:r>
            <a:r>
              <a:rPr lang="sk-SK" sz="1100" dirty="0" err="1">
                <a:solidFill>
                  <a:srgbClr val="FF6600"/>
                </a:solidFill>
              </a:rPr>
              <a:t>the</a:t>
            </a:r>
            <a:r>
              <a:rPr lang="sk-SK" sz="1100" dirty="0">
                <a:solidFill>
                  <a:srgbClr val="FF6600"/>
                </a:solidFill>
              </a:rPr>
              <a:t> </a:t>
            </a:r>
            <a:r>
              <a:rPr lang="sk-SK" sz="1100" dirty="0" err="1">
                <a:solidFill>
                  <a:srgbClr val="FF6600"/>
                </a:solidFill>
              </a:rPr>
              <a:t>competition</a:t>
            </a:r>
            <a:r>
              <a:rPr lang="sk-SK" sz="1100" b="0" dirty="0">
                <a:solidFill>
                  <a:srgbClr val="FF6600"/>
                </a:solidFill>
              </a:rPr>
              <a:t>.</a:t>
            </a:r>
            <a:endParaRPr lang="en-US" sz="1100" b="0" dirty="0">
              <a:solidFill>
                <a:srgbClr val="FF6600"/>
              </a:solidFill>
            </a:endParaRPr>
          </a:p>
          <a:p>
            <a:endParaRPr lang="en-US" sz="1100" b="0" dirty="0"/>
          </a:p>
          <a:p>
            <a:r>
              <a:rPr lang="en-US" sz="1100" dirty="0">
                <a:solidFill>
                  <a:srgbClr val="FF6600"/>
                </a:solidFill>
              </a:rPr>
              <a:t>EAR PROTECTION MANDATORY !!</a:t>
            </a:r>
            <a:endParaRPr lang="sk-SK" sz="1100" dirty="0">
              <a:solidFill>
                <a:srgbClr val="FF6600"/>
              </a:solidFill>
            </a:endParaRPr>
          </a:p>
          <a:p>
            <a:endParaRPr lang="en-US" sz="1100" b="0" dirty="0"/>
          </a:p>
          <a:p>
            <a:r>
              <a:rPr lang="en-US" sz="1100" b="0" dirty="0"/>
              <a:t>AMMO:  </a:t>
            </a:r>
            <a:r>
              <a:rPr lang="sk-SK" sz="1100" b="0" dirty="0"/>
              <a:t>.22LR</a:t>
            </a:r>
            <a:endParaRPr lang="en-US" sz="1100" b="0" dirty="0"/>
          </a:p>
          <a:p>
            <a:endParaRPr lang="en-US" sz="1100" b="0" dirty="0"/>
          </a:p>
          <a:p>
            <a:r>
              <a:rPr lang="en-US" sz="1100" b="0" dirty="0"/>
              <a:t>E</a:t>
            </a:r>
            <a:r>
              <a:rPr lang="sk-SK" sz="1100" b="0" dirty="0"/>
              <a:t>VIROMENT AND GEAR</a:t>
            </a:r>
            <a:r>
              <a:rPr lang="en-US" sz="1100" b="0" dirty="0"/>
              <a:t>:</a:t>
            </a:r>
            <a:endParaRPr lang="sk-SK" sz="1100" b="0" dirty="0"/>
          </a:p>
          <a:p>
            <a:r>
              <a:rPr lang="en-US" sz="1100" b="0" dirty="0"/>
              <a:t>•Competition progress in any weather conditions,</a:t>
            </a:r>
          </a:p>
          <a:p>
            <a:r>
              <a:rPr lang="en-US" sz="1100" b="0" dirty="0"/>
              <a:t>•Weapons and gear carry competitor during competition by self!, </a:t>
            </a:r>
          </a:p>
          <a:p>
            <a:r>
              <a:rPr lang="en-US" sz="1100" b="0" dirty="0"/>
              <a:t>•Competitor is responsible for own Weapons and Gear,</a:t>
            </a:r>
          </a:p>
          <a:p>
            <a:r>
              <a:rPr lang="en-US" sz="1100" b="0" dirty="0"/>
              <a:t>•Competitor take responsibility for own actions</a:t>
            </a:r>
            <a:r>
              <a:rPr lang="sk-SK" sz="1100" b="0" dirty="0"/>
              <a:t>.</a:t>
            </a:r>
          </a:p>
          <a:p>
            <a:endParaRPr lang="sk-SK" sz="1100" b="0" dirty="0"/>
          </a:p>
          <a:p>
            <a:r>
              <a:rPr lang="sk-SK" sz="1100" b="0" dirty="0"/>
              <a:t>RECOMMENDET ACECCORIES:</a:t>
            </a:r>
          </a:p>
          <a:p>
            <a:r>
              <a:rPr lang="en-US" sz="1100" b="0" dirty="0"/>
              <a:t>•</a:t>
            </a:r>
            <a:r>
              <a:rPr lang="sk-SK" sz="1100" b="0" dirty="0" err="1"/>
              <a:t>Range</a:t>
            </a:r>
            <a:r>
              <a:rPr lang="sk-SK" sz="1100" b="0" dirty="0"/>
              <a:t> </a:t>
            </a:r>
            <a:r>
              <a:rPr lang="sk-SK" sz="1100" b="0" dirty="0" err="1"/>
              <a:t>finder</a:t>
            </a:r>
            <a:endParaRPr lang="sk-SK" sz="1100" b="0" dirty="0"/>
          </a:p>
          <a:p>
            <a:r>
              <a:rPr lang="en-US" sz="1100" b="0" dirty="0"/>
              <a:t>•</a:t>
            </a:r>
            <a:r>
              <a:rPr lang="sk-SK" sz="1100" b="0" dirty="0" err="1"/>
              <a:t>Pen</a:t>
            </a:r>
            <a:r>
              <a:rPr lang="sk-SK" sz="1100" b="0" dirty="0"/>
              <a:t> and </a:t>
            </a:r>
            <a:r>
              <a:rPr lang="sk-SK" sz="1100" b="0" dirty="0" err="1"/>
              <a:t>paper</a:t>
            </a:r>
            <a:endParaRPr lang="sk-SK" sz="1100" b="0" dirty="0"/>
          </a:p>
          <a:p>
            <a:r>
              <a:rPr lang="en-US" sz="1100" b="0" dirty="0"/>
              <a:t>•</a:t>
            </a:r>
            <a:r>
              <a:rPr lang="sk-SK" sz="1100" b="0" dirty="0" err="1"/>
              <a:t>Spotting</a:t>
            </a:r>
            <a:r>
              <a:rPr lang="sk-SK" sz="1100" b="0" dirty="0"/>
              <a:t> </a:t>
            </a:r>
            <a:r>
              <a:rPr lang="sk-SK" sz="1100" b="0" dirty="0" err="1"/>
              <a:t>scope</a:t>
            </a:r>
            <a:endParaRPr lang="sk-SK" sz="1100" b="0" dirty="0"/>
          </a:p>
          <a:p>
            <a:endParaRPr lang="sk-SK" sz="1100" b="0" dirty="0"/>
          </a:p>
          <a:p>
            <a:r>
              <a:rPr lang="en-US" sz="1100" b="0" dirty="0"/>
              <a:t> </a:t>
            </a:r>
          </a:p>
          <a:p>
            <a:endParaRPr lang="sk-SK" sz="1100" b="0" dirty="0"/>
          </a:p>
          <a:p>
            <a:endParaRPr lang="en-US" sz="1100" b="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2933CC0-ECB6-4E77-B143-418E5EA3C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7" t="31877" r="52671" b="23291"/>
          <a:stretch/>
        </p:blipFill>
        <p:spPr>
          <a:xfrm>
            <a:off x="7164024" y="2934771"/>
            <a:ext cx="1801335" cy="148639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87CE30A-B582-4B97-B47A-2959A6BC91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23886" r="7904" b="22832"/>
          <a:stretch/>
        </p:blipFill>
        <p:spPr bwMode="auto">
          <a:xfrm>
            <a:off x="7287022" y="4449639"/>
            <a:ext cx="1555340" cy="43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137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52611-CF02-46B3-A494-D03E7145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sk-SK" dirty="0"/>
            </a:br>
            <a:endParaRPr lang="sk-SK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44CB7162-226D-4A70-BB2E-CFA860E53EEC}"/>
              </a:ext>
            </a:extLst>
          </p:cNvPr>
          <p:cNvSpPr txBox="1">
            <a:spLocks/>
          </p:cNvSpPr>
          <p:nvPr/>
        </p:nvSpPr>
        <p:spPr>
          <a:xfrm>
            <a:off x="3120043" y="3677967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7DD369A0-C224-4D6C-A479-C69A6F02D3F2}"/>
              </a:ext>
            </a:extLst>
          </p:cNvPr>
          <p:cNvSpPr txBox="1">
            <a:spLocks/>
          </p:cNvSpPr>
          <p:nvPr/>
        </p:nvSpPr>
        <p:spPr>
          <a:xfrm>
            <a:off x="360363" y="148680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726CD7FD-E91E-49B2-B0F5-D5772268F385}"/>
              </a:ext>
            </a:extLst>
          </p:cNvPr>
          <p:cNvSpPr txBox="1">
            <a:spLocks/>
          </p:cNvSpPr>
          <p:nvPr/>
        </p:nvSpPr>
        <p:spPr>
          <a:xfrm>
            <a:off x="204995" y="439082"/>
            <a:ext cx="4030829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/>
              <a:t>BEZPEČNOSŤ</a:t>
            </a:r>
            <a:r>
              <a:rPr lang="sk-SK" sz="1100" dirty="0"/>
              <a:t> A SPRÁVANIE</a:t>
            </a:r>
            <a:r>
              <a:rPr lang="en-US" sz="1100" dirty="0"/>
              <a:t>:</a:t>
            </a:r>
          </a:p>
          <a:p>
            <a:r>
              <a:rPr lang="en-US" sz="1100" b="0" dirty="0"/>
              <a:t>• Na </a:t>
            </a:r>
            <a:r>
              <a:rPr lang="en-US" sz="1100" b="0" dirty="0" err="1"/>
              <a:t>palebnej</a:t>
            </a:r>
            <a:r>
              <a:rPr lang="en-US" sz="1100" b="0" dirty="0"/>
              <a:t> </a:t>
            </a:r>
            <a:r>
              <a:rPr lang="en-US" sz="1100" b="0" dirty="0" err="1"/>
              <a:t>čiare</a:t>
            </a:r>
            <a:r>
              <a:rPr lang="en-US" sz="1100" b="0" dirty="0"/>
              <a:t> </a:t>
            </a:r>
            <a:r>
              <a:rPr lang="en-US" sz="1100" b="0" dirty="0" err="1"/>
              <a:t>sa</a:t>
            </a:r>
            <a:r>
              <a:rPr lang="en-US" sz="1100" b="0" dirty="0"/>
              <a:t> </a:t>
            </a:r>
            <a:r>
              <a:rPr lang="en-US" sz="1100" b="0" dirty="0" err="1"/>
              <a:t>súťažiaci</a:t>
            </a:r>
            <a:r>
              <a:rPr lang="en-US" sz="1100" b="0" dirty="0"/>
              <a:t> </a:t>
            </a:r>
            <a:r>
              <a:rPr lang="en-US" sz="1100" b="0" dirty="0" err="1"/>
              <a:t>riadia</a:t>
            </a:r>
            <a:r>
              <a:rPr lang="en-US" sz="1100" b="0" dirty="0"/>
              <a:t> </a:t>
            </a:r>
            <a:r>
              <a:rPr lang="en-US" sz="1100" b="0" dirty="0" err="1"/>
              <a:t>pokynmi</a:t>
            </a:r>
            <a:r>
              <a:rPr lang="en-US" sz="1100" b="0" dirty="0"/>
              <a:t> </a:t>
            </a:r>
            <a:r>
              <a:rPr lang="sk-SK" sz="1100" b="0" dirty="0"/>
              <a:t>RO a SO</a:t>
            </a:r>
          </a:p>
          <a:p>
            <a:r>
              <a:rPr lang="sk-SK" sz="1100" b="0" dirty="0"/>
              <a:t>  (RO – </a:t>
            </a:r>
            <a:r>
              <a:rPr lang="sk-SK" sz="1100" b="0" dirty="0" err="1"/>
              <a:t>Range</a:t>
            </a:r>
            <a:r>
              <a:rPr lang="sk-SK" sz="1100" b="0" dirty="0"/>
              <a:t> </a:t>
            </a:r>
            <a:r>
              <a:rPr lang="sk-SK" sz="1100" b="0" dirty="0" err="1"/>
              <a:t>officer</a:t>
            </a:r>
            <a:r>
              <a:rPr lang="sk-SK" sz="1100" b="0" dirty="0"/>
              <a:t>, SO – </a:t>
            </a:r>
            <a:r>
              <a:rPr lang="sk-SK" sz="1100" b="0" dirty="0" err="1"/>
              <a:t>Stage</a:t>
            </a:r>
            <a:r>
              <a:rPr lang="sk-SK" sz="1100" b="0" dirty="0"/>
              <a:t> </a:t>
            </a:r>
            <a:r>
              <a:rPr lang="sk-SK" sz="1100" b="0" dirty="0" err="1"/>
              <a:t>officer</a:t>
            </a:r>
            <a:r>
              <a:rPr lang="sk-SK" sz="1100" b="0" dirty="0"/>
              <a:t>)</a:t>
            </a:r>
            <a:r>
              <a:rPr lang="en-US" sz="1100" b="0" dirty="0"/>
              <a:t>,</a:t>
            </a:r>
            <a:endParaRPr lang="sk-SK" sz="1100" b="0" dirty="0"/>
          </a:p>
          <a:p>
            <a:endParaRPr lang="en-US" sz="1100" b="0" dirty="0"/>
          </a:p>
          <a:p>
            <a:r>
              <a:rPr lang="en-US" sz="1100" b="0" dirty="0"/>
              <a:t>• </a:t>
            </a:r>
            <a:r>
              <a:rPr lang="en-US" sz="1100" b="0" dirty="0" err="1"/>
              <a:t>Nabíjanie</a:t>
            </a:r>
            <a:r>
              <a:rPr lang="en-US" sz="1100" b="0" dirty="0"/>
              <a:t> </a:t>
            </a:r>
            <a:r>
              <a:rPr lang="en-US" sz="1100" b="0" dirty="0" err="1"/>
              <a:t>zbrane</a:t>
            </a:r>
            <a:r>
              <a:rPr lang="en-US" sz="1100" b="0" dirty="0"/>
              <a:t> a </a:t>
            </a:r>
            <a:r>
              <a:rPr lang="en-US" sz="1100" b="0" dirty="0" err="1"/>
              <a:t>manipulácia</a:t>
            </a:r>
            <a:r>
              <a:rPr lang="en-US" sz="1100" b="0" dirty="0"/>
              <a:t> so </a:t>
            </a:r>
            <a:r>
              <a:rPr lang="en-US" sz="1100" b="0" dirty="0" err="1"/>
              <a:t>zbraňou</a:t>
            </a:r>
            <a:r>
              <a:rPr lang="en-US" sz="1100" b="0" dirty="0"/>
              <a:t> </a:t>
            </a:r>
            <a:r>
              <a:rPr lang="en-US" sz="1100" b="0" dirty="0" err="1"/>
              <a:t>mimo</a:t>
            </a:r>
            <a:r>
              <a:rPr lang="en-US" sz="1100" b="0" dirty="0"/>
              <a:t> </a:t>
            </a:r>
            <a:r>
              <a:rPr lang="en-US" sz="1100" b="0" dirty="0" err="1"/>
              <a:t>palebnej</a:t>
            </a:r>
            <a:r>
              <a:rPr lang="en-US" sz="1100" b="0" dirty="0"/>
              <a:t> </a:t>
            </a:r>
            <a:r>
              <a:rPr lang="en-US" sz="1100" b="0" dirty="0" err="1"/>
              <a:t>čiary</a:t>
            </a:r>
            <a:r>
              <a:rPr lang="en-US" sz="1100" b="0" dirty="0"/>
              <a:t> </a:t>
            </a:r>
            <a:r>
              <a:rPr lang="en-US" sz="1100" b="0" dirty="0" err="1"/>
              <a:t>bude</a:t>
            </a:r>
            <a:r>
              <a:rPr lang="en-US" sz="1100" b="0" dirty="0"/>
              <a:t> </a:t>
            </a:r>
            <a:r>
              <a:rPr lang="en-US" sz="1100" b="0" dirty="0" err="1"/>
              <a:t>trestaná</a:t>
            </a:r>
            <a:r>
              <a:rPr lang="en-US" sz="1100" b="0" dirty="0"/>
              <a:t> DQ bez </a:t>
            </a:r>
            <a:r>
              <a:rPr lang="en-US" sz="1100" b="0" dirty="0" err="1"/>
              <a:t>nároku</a:t>
            </a:r>
            <a:r>
              <a:rPr lang="en-US" sz="1100" b="0" dirty="0"/>
              <a:t> </a:t>
            </a:r>
            <a:r>
              <a:rPr lang="en-US" sz="1100" b="0" dirty="0" err="1"/>
              <a:t>na</a:t>
            </a:r>
            <a:r>
              <a:rPr lang="en-US" sz="1100" b="0" dirty="0"/>
              <a:t> </a:t>
            </a:r>
            <a:r>
              <a:rPr lang="en-US" sz="1100" b="0" dirty="0" err="1"/>
              <a:t>vrátenie</a:t>
            </a:r>
            <a:r>
              <a:rPr lang="en-US" sz="1100" b="0" dirty="0"/>
              <a:t> </a:t>
            </a:r>
            <a:r>
              <a:rPr lang="en-US" sz="1100" b="0" dirty="0" err="1"/>
              <a:t>štartovného</a:t>
            </a:r>
            <a:r>
              <a:rPr lang="en-US" sz="1100" b="0" dirty="0"/>
              <a:t>,</a:t>
            </a:r>
            <a:endParaRPr lang="sk-SK" sz="1100" b="0" dirty="0"/>
          </a:p>
          <a:p>
            <a:r>
              <a:rPr lang="sk-SK" sz="1100" b="0" dirty="0"/>
              <a:t>Mierenie zbraňou na </a:t>
            </a:r>
            <a:r>
              <a:rPr lang="sk-SK" sz="1100" b="0" dirty="0" err="1"/>
              <a:t>akúkolvek</a:t>
            </a:r>
            <a:r>
              <a:rPr lang="sk-SK" sz="1100" b="0" dirty="0"/>
              <a:t> časť osoby je zakázané. Dbaj na bezpečné uhly!</a:t>
            </a:r>
          </a:p>
          <a:p>
            <a:endParaRPr lang="en-US" sz="1100" b="0" dirty="0"/>
          </a:p>
          <a:p>
            <a:r>
              <a:rPr lang="en-US" sz="1100" b="0" dirty="0"/>
              <a:t>• </a:t>
            </a:r>
            <a:r>
              <a:rPr lang="en-US" sz="1100" b="0" dirty="0" err="1"/>
              <a:t>Zbraň</a:t>
            </a:r>
            <a:r>
              <a:rPr lang="en-US" sz="1100" b="0" dirty="0"/>
              <a:t> je </a:t>
            </a:r>
            <a:r>
              <a:rPr lang="en-US" sz="1100" b="0" dirty="0" err="1"/>
              <a:t>povolené</a:t>
            </a:r>
            <a:r>
              <a:rPr lang="en-US" sz="1100" b="0" dirty="0"/>
              <a:t> </a:t>
            </a:r>
            <a:r>
              <a:rPr lang="en-US" sz="1100" b="0" dirty="0" err="1"/>
              <a:t>nabíjať</a:t>
            </a:r>
            <a:r>
              <a:rPr lang="en-US" sz="1100" b="0" dirty="0"/>
              <a:t> </a:t>
            </a:r>
            <a:r>
              <a:rPr lang="en-US" sz="1100" b="0" dirty="0" err="1"/>
              <a:t>len</a:t>
            </a:r>
            <a:r>
              <a:rPr lang="en-US" sz="1100" b="0" dirty="0"/>
              <a:t> </a:t>
            </a:r>
            <a:r>
              <a:rPr lang="en-US" sz="1100" b="0" dirty="0" err="1"/>
              <a:t>na</a:t>
            </a:r>
            <a:r>
              <a:rPr lang="en-US" sz="1100" b="0" dirty="0"/>
              <a:t> </a:t>
            </a:r>
            <a:r>
              <a:rPr lang="en-US" sz="1100" b="0" dirty="0" err="1"/>
              <a:t>povel</a:t>
            </a:r>
            <a:r>
              <a:rPr lang="en-US" sz="1100" b="0" dirty="0"/>
              <a:t> </a:t>
            </a:r>
            <a:r>
              <a:rPr lang="en-US" sz="1100" b="0" dirty="0" err="1"/>
              <a:t>riadiaceho</a:t>
            </a:r>
            <a:r>
              <a:rPr lang="en-US" sz="1100" b="0" dirty="0"/>
              <a:t> </a:t>
            </a:r>
            <a:r>
              <a:rPr lang="en-US" sz="1100" b="0" dirty="0" err="1"/>
              <a:t>streľby</a:t>
            </a:r>
            <a:r>
              <a:rPr lang="en-US" sz="1100" b="0" dirty="0"/>
              <a:t>,</a:t>
            </a:r>
            <a:endParaRPr lang="sk-SK" sz="1100" b="0" dirty="0"/>
          </a:p>
          <a:p>
            <a:endParaRPr lang="en-US" sz="1100" b="0" dirty="0"/>
          </a:p>
          <a:p>
            <a:r>
              <a:rPr lang="en-US" sz="1100" b="0" dirty="0"/>
              <a:t>• Po </a:t>
            </a:r>
            <a:r>
              <a:rPr lang="en-US" sz="1100" b="0" dirty="0" err="1"/>
              <a:t>ukončení</a:t>
            </a:r>
            <a:r>
              <a:rPr lang="en-US" sz="1100" b="0" dirty="0"/>
              <a:t> </a:t>
            </a:r>
            <a:r>
              <a:rPr lang="en-US" sz="1100" b="0" dirty="0" err="1"/>
              <a:t>streľby</a:t>
            </a:r>
            <a:r>
              <a:rPr lang="en-US" sz="1100" b="0" dirty="0"/>
              <a:t> je </a:t>
            </a:r>
            <a:r>
              <a:rPr lang="en-US" sz="1100" b="0" dirty="0" err="1"/>
              <a:t>súťažiaci</a:t>
            </a:r>
            <a:r>
              <a:rPr lang="en-US" sz="1100" b="0" dirty="0"/>
              <a:t> </a:t>
            </a:r>
            <a:r>
              <a:rPr lang="en-US" sz="1100" b="0" dirty="0" err="1"/>
              <a:t>povinný</a:t>
            </a:r>
            <a:r>
              <a:rPr lang="en-US" sz="1100" b="0" dirty="0"/>
              <a:t> </a:t>
            </a:r>
            <a:r>
              <a:rPr lang="en-US" sz="1100" b="0" dirty="0" err="1"/>
              <a:t>otvoriť</a:t>
            </a:r>
            <a:r>
              <a:rPr lang="en-US" sz="1100" b="0" dirty="0"/>
              <a:t> </a:t>
            </a:r>
            <a:r>
              <a:rPr lang="en-US" sz="1100" b="0" dirty="0" err="1"/>
              <a:t>záver</a:t>
            </a:r>
            <a:r>
              <a:rPr lang="en-US" sz="1100" b="0" dirty="0"/>
              <a:t> </a:t>
            </a:r>
            <a:r>
              <a:rPr lang="en-US" sz="1100" b="0" dirty="0" err="1"/>
              <a:t>zbrane</a:t>
            </a:r>
            <a:r>
              <a:rPr lang="en-US" sz="1100" b="0" dirty="0"/>
              <a:t> pre </a:t>
            </a:r>
            <a:r>
              <a:rPr lang="en-US" sz="1100" b="0" dirty="0" err="1"/>
              <a:t>kontrolu</a:t>
            </a:r>
            <a:r>
              <a:rPr lang="en-US" sz="1100" b="0" dirty="0"/>
              <a:t> </a:t>
            </a:r>
            <a:r>
              <a:rPr lang="en-US" sz="1100" b="0" dirty="0" err="1"/>
              <a:t>prítomnosti</a:t>
            </a:r>
            <a:r>
              <a:rPr lang="en-US" sz="1100" b="0" dirty="0"/>
              <a:t> </a:t>
            </a:r>
            <a:r>
              <a:rPr lang="en-US" sz="1100" b="0" dirty="0" err="1"/>
              <a:t>náboja</a:t>
            </a:r>
            <a:r>
              <a:rPr lang="en-US" sz="1100" b="0" dirty="0"/>
              <a:t> v </a:t>
            </a:r>
            <a:r>
              <a:rPr lang="en-US" sz="1100" b="0" dirty="0" err="1"/>
              <a:t>komore</a:t>
            </a:r>
            <a:r>
              <a:rPr lang="sk-SK" sz="1100" dirty="0">
                <a:solidFill>
                  <a:srgbClr val="FF0000"/>
                </a:solidFill>
              </a:rPr>
              <a:t> </a:t>
            </a:r>
            <a:r>
              <a:rPr lang="sk-SK" sz="1100" dirty="0">
                <a:solidFill>
                  <a:srgbClr val="FF6600"/>
                </a:solidFill>
              </a:rPr>
              <a:t>a </a:t>
            </a:r>
            <a:r>
              <a:rPr lang="sk-SK" sz="1100" dirty="0" err="1">
                <a:solidFill>
                  <a:srgbClr val="FF6600"/>
                </a:solidFill>
              </a:rPr>
              <a:t>pouziť</a:t>
            </a:r>
            <a:r>
              <a:rPr lang="sk-SK" sz="1100" dirty="0">
                <a:solidFill>
                  <a:srgbClr val="FF6600"/>
                </a:solidFill>
              </a:rPr>
              <a:t> bezpečnostnú vlajku !</a:t>
            </a:r>
            <a:endParaRPr lang="en-US" sz="1100" b="0" dirty="0"/>
          </a:p>
          <a:p>
            <a:r>
              <a:rPr lang="en-US" sz="1100" b="0" dirty="0"/>
              <a:t>• </a:t>
            </a:r>
            <a:r>
              <a:rPr lang="en-US" sz="1100" b="0" dirty="0" err="1"/>
              <a:t>Pri</a:t>
            </a:r>
            <a:r>
              <a:rPr lang="en-US" sz="1100" b="0" dirty="0"/>
              <a:t> </a:t>
            </a:r>
            <a:r>
              <a:rPr lang="en-US" sz="1100" b="0" dirty="0" err="1"/>
              <a:t>opakovanom</a:t>
            </a:r>
            <a:r>
              <a:rPr lang="en-US" sz="1100" b="0" dirty="0"/>
              <a:t> </a:t>
            </a:r>
            <a:r>
              <a:rPr lang="en-US" sz="1100" b="0" dirty="0" err="1"/>
              <a:t>závažnom</a:t>
            </a:r>
            <a:r>
              <a:rPr lang="en-US" sz="1100" b="0" dirty="0"/>
              <a:t> </a:t>
            </a:r>
            <a:r>
              <a:rPr lang="en-US" sz="1100" b="0" dirty="0" err="1"/>
              <a:t>porušení</a:t>
            </a:r>
            <a:r>
              <a:rPr lang="en-US" sz="1100" b="0" dirty="0"/>
              <a:t> </a:t>
            </a:r>
            <a:r>
              <a:rPr lang="en-US" sz="1100" b="0" dirty="0" err="1"/>
              <a:t>bezpečnosti</a:t>
            </a:r>
            <a:r>
              <a:rPr lang="en-US" sz="1100" b="0" dirty="0"/>
              <a:t> </a:t>
            </a:r>
            <a:r>
              <a:rPr lang="en-US" sz="1100" b="0" dirty="0" err="1"/>
              <a:t>manipulácie</a:t>
            </a:r>
            <a:r>
              <a:rPr lang="en-US" sz="1100" b="0" dirty="0"/>
              <a:t> so </a:t>
            </a:r>
            <a:r>
              <a:rPr lang="en-US" sz="1100" b="0" dirty="0" err="1"/>
              <a:t>zbraňou</a:t>
            </a:r>
            <a:r>
              <a:rPr lang="en-US" sz="1100" b="0" dirty="0"/>
              <a:t> </a:t>
            </a:r>
            <a:r>
              <a:rPr lang="en-US" sz="1100" b="0" dirty="0" err="1"/>
              <a:t>si</a:t>
            </a:r>
            <a:r>
              <a:rPr lang="en-US" sz="1100" b="0" dirty="0"/>
              <a:t> </a:t>
            </a:r>
            <a:r>
              <a:rPr lang="en-US" sz="1100" b="0" dirty="0" err="1"/>
              <a:t>organizátor</a:t>
            </a:r>
            <a:r>
              <a:rPr lang="en-US" sz="1100" b="0" dirty="0"/>
              <a:t> </a:t>
            </a:r>
            <a:r>
              <a:rPr lang="en-US" sz="1100" b="0" dirty="0" err="1"/>
              <a:t>vyhradzuje</a:t>
            </a:r>
            <a:r>
              <a:rPr lang="en-US" sz="1100" b="0" dirty="0"/>
              <a:t> </a:t>
            </a:r>
            <a:r>
              <a:rPr lang="en-US" sz="1100" b="0" dirty="0" err="1"/>
              <a:t>právo</a:t>
            </a:r>
            <a:r>
              <a:rPr lang="en-US" sz="1100" b="0" dirty="0"/>
              <a:t> </a:t>
            </a:r>
            <a:r>
              <a:rPr lang="en-US" sz="1100" b="0" dirty="0" err="1"/>
              <a:t>zákazu</a:t>
            </a:r>
            <a:r>
              <a:rPr lang="en-US" sz="1100" b="0" dirty="0"/>
              <a:t> </a:t>
            </a:r>
            <a:r>
              <a:rPr lang="en-US" sz="1100" b="0" dirty="0" err="1"/>
              <a:t>účasti</a:t>
            </a:r>
            <a:r>
              <a:rPr lang="en-US" sz="1100" b="0" dirty="0"/>
              <a:t> </a:t>
            </a:r>
            <a:r>
              <a:rPr lang="en-US" sz="1100" b="0" dirty="0" err="1"/>
              <a:t>pretekára</a:t>
            </a:r>
            <a:r>
              <a:rPr lang="en-US" sz="1100" b="0" dirty="0"/>
              <a:t> </a:t>
            </a:r>
            <a:r>
              <a:rPr lang="en-US" sz="1100" b="0" dirty="0" err="1"/>
              <a:t>na</a:t>
            </a:r>
            <a:r>
              <a:rPr lang="en-US" sz="1100" b="0" dirty="0"/>
              <a:t> </a:t>
            </a:r>
            <a:r>
              <a:rPr lang="en-US" sz="1100" b="0" dirty="0" err="1"/>
              <a:t>taktických</a:t>
            </a:r>
            <a:r>
              <a:rPr lang="en-US" sz="1100" b="0" dirty="0"/>
              <a:t> </a:t>
            </a:r>
            <a:r>
              <a:rPr lang="en-US" sz="1100" b="0" dirty="0" err="1"/>
              <a:t>súťažiach</a:t>
            </a:r>
            <a:r>
              <a:rPr lang="en-US" sz="1100" b="0" dirty="0"/>
              <a:t> </a:t>
            </a:r>
            <a:r>
              <a:rPr lang="sk-SK" sz="1100" b="0" dirty="0"/>
              <a:t>SVKPRA- </a:t>
            </a:r>
            <a:r>
              <a:rPr lang="en-US" sz="1100" b="0" dirty="0"/>
              <a:t>APSS,</a:t>
            </a:r>
            <a:endParaRPr lang="sk-SK" sz="1100" b="0" dirty="0"/>
          </a:p>
          <a:p>
            <a:endParaRPr lang="en-US" sz="1100" b="0" dirty="0"/>
          </a:p>
          <a:p>
            <a:r>
              <a:rPr lang="en-US" sz="1100" b="0" dirty="0"/>
              <a:t>• </a:t>
            </a:r>
            <a:r>
              <a:rPr lang="en-US" sz="1100" b="0" dirty="0" err="1"/>
              <a:t>Prítomnosť</a:t>
            </a:r>
            <a:r>
              <a:rPr lang="en-US" sz="1100" b="0" dirty="0"/>
              <a:t> </a:t>
            </a:r>
            <a:r>
              <a:rPr lang="en-US" sz="1100" b="0" dirty="0" err="1"/>
              <a:t>osôb</a:t>
            </a:r>
            <a:r>
              <a:rPr lang="en-US" sz="1100" b="0" dirty="0"/>
              <a:t> v </a:t>
            </a:r>
            <a:r>
              <a:rPr lang="en-US" sz="1100" b="0" dirty="0" err="1"/>
              <a:t>mieste</a:t>
            </a:r>
            <a:r>
              <a:rPr lang="en-US" sz="1100" b="0" dirty="0"/>
              <a:t> </a:t>
            </a:r>
            <a:r>
              <a:rPr lang="en-US" sz="1100" b="0" dirty="0" err="1"/>
              <a:t>dopadu</a:t>
            </a:r>
            <a:r>
              <a:rPr lang="en-US" sz="1100" b="0" dirty="0"/>
              <a:t> </a:t>
            </a:r>
            <a:r>
              <a:rPr lang="en-US" sz="1100" b="0" dirty="0" err="1"/>
              <a:t>striel</a:t>
            </a:r>
            <a:r>
              <a:rPr lang="en-US" sz="1100" b="0" dirty="0"/>
              <a:t> je </a:t>
            </a:r>
            <a:r>
              <a:rPr lang="en-US" sz="1100" b="0" dirty="0" err="1"/>
              <a:t>povinný</a:t>
            </a:r>
            <a:r>
              <a:rPr lang="en-US" sz="1100" b="0" dirty="0"/>
              <a:t> </a:t>
            </a:r>
            <a:r>
              <a:rPr lang="en-US" sz="1100" b="0" dirty="0" err="1"/>
              <a:t>každý</a:t>
            </a:r>
            <a:r>
              <a:rPr lang="en-US" sz="1100" b="0" dirty="0"/>
              <a:t> </a:t>
            </a:r>
            <a:r>
              <a:rPr lang="en-US" sz="1100" b="0" dirty="0" err="1"/>
              <a:t>súťažiaci</a:t>
            </a:r>
            <a:r>
              <a:rPr lang="en-US" sz="1100" b="0" dirty="0"/>
              <a:t> </a:t>
            </a:r>
            <a:r>
              <a:rPr lang="en-US" sz="1100" b="0" dirty="0" err="1"/>
              <a:t>hlásiť</a:t>
            </a:r>
            <a:r>
              <a:rPr lang="en-US" sz="1100" b="0" dirty="0"/>
              <a:t> </a:t>
            </a:r>
            <a:r>
              <a:rPr lang="en-US" sz="1100" b="0" dirty="0" err="1"/>
              <a:t>riadiacemu</a:t>
            </a:r>
            <a:r>
              <a:rPr lang="en-US" sz="1100" b="0" dirty="0"/>
              <a:t> </a:t>
            </a:r>
            <a:r>
              <a:rPr lang="en-US" sz="1100" b="0" dirty="0" err="1"/>
              <a:t>streľby</a:t>
            </a:r>
            <a:r>
              <a:rPr lang="en-US" sz="1100" b="0" dirty="0"/>
              <a:t>,</a:t>
            </a:r>
            <a:endParaRPr lang="sk-SK" sz="1100" b="0" dirty="0"/>
          </a:p>
          <a:p>
            <a:endParaRPr lang="en-US" sz="1100" b="0" dirty="0"/>
          </a:p>
          <a:p>
            <a:r>
              <a:rPr lang="en-US" sz="1100" b="0" dirty="0"/>
              <a:t>• </a:t>
            </a:r>
            <a:r>
              <a:rPr lang="en-US" sz="1100" b="0" dirty="0" err="1"/>
              <a:t>Je</a:t>
            </a:r>
            <a:r>
              <a:rPr lang="en-US" sz="1100" b="0" dirty="0"/>
              <a:t> </a:t>
            </a:r>
            <a:r>
              <a:rPr lang="en-US" sz="1100" b="0" dirty="0" err="1"/>
              <a:t>prísny</a:t>
            </a:r>
            <a:r>
              <a:rPr lang="en-US" sz="1100" b="0" dirty="0"/>
              <a:t> </a:t>
            </a:r>
            <a:r>
              <a:rPr lang="en-US" sz="1100" b="0" dirty="0" err="1"/>
              <a:t>zákaz</a:t>
            </a:r>
            <a:r>
              <a:rPr lang="en-US" sz="1100" b="0" dirty="0"/>
              <a:t> </a:t>
            </a:r>
            <a:r>
              <a:rPr lang="en-US" sz="1100" b="0" dirty="0" err="1"/>
              <a:t>konzumácie</a:t>
            </a:r>
            <a:r>
              <a:rPr lang="en-US" sz="1100" b="0" dirty="0"/>
              <a:t> </a:t>
            </a:r>
            <a:r>
              <a:rPr lang="en-US" sz="1100" b="0" dirty="0" err="1"/>
              <a:t>alkoholu</a:t>
            </a:r>
            <a:r>
              <a:rPr lang="en-US" sz="1100" b="0" dirty="0"/>
              <a:t> </a:t>
            </a:r>
            <a:r>
              <a:rPr lang="en-US" sz="1100" b="0" dirty="0" err="1"/>
              <a:t>počas</a:t>
            </a:r>
            <a:r>
              <a:rPr lang="en-US" sz="1100" b="0" dirty="0"/>
              <a:t> </a:t>
            </a:r>
            <a:r>
              <a:rPr lang="en-US" sz="1100" b="0" dirty="0" err="1"/>
              <a:t>súťaže</a:t>
            </a:r>
            <a:r>
              <a:rPr lang="en-US" sz="1100" b="0" dirty="0"/>
              <a:t>. </a:t>
            </a:r>
            <a:r>
              <a:rPr lang="en-US" sz="1100" b="0" dirty="0" err="1"/>
              <a:t>Osoby</a:t>
            </a:r>
            <a:r>
              <a:rPr lang="en-US" sz="1100" b="0" dirty="0"/>
              <a:t> pod </a:t>
            </a:r>
            <a:r>
              <a:rPr lang="en-US" sz="1100" b="0" dirty="0" err="1"/>
              <a:t>vplyvom</a:t>
            </a:r>
            <a:r>
              <a:rPr lang="en-US" sz="1100" b="0" dirty="0"/>
              <a:t> </a:t>
            </a:r>
            <a:r>
              <a:rPr lang="en-US" sz="1100" b="0" dirty="0" err="1"/>
              <a:t>alkoholu</a:t>
            </a:r>
            <a:r>
              <a:rPr lang="en-US" sz="1100" b="0" dirty="0"/>
              <a:t> </a:t>
            </a:r>
            <a:r>
              <a:rPr lang="en-US" sz="1100" b="0" dirty="0" err="1"/>
              <a:t>budú</a:t>
            </a:r>
            <a:r>
              <a:rPr lang="en-US" sz="1100" b="0" dirty="0"/>
              <a:t> </a:t>
            </a:r>
            <a:r>
              <a:rPr lang="en-US" sz="1100" b="0" dirty="0" err="1"/>
              <a:t>okamžite</a:t>
            </a:r>
            <a:r>
              <a:rPr lang="en-US" sz="1100" b="0" dirty="0"/>
              <a:t> </a:t>
            </a:r>
            <a:r>
              <a:rPr lang="en-US" sz="1100" b="0" dirty="0" err="1"/>
              <a:t>vylúčené</a:t>
            </a:r>
            <a:r>
              <a:rPr lang="en-US" sz="1100" b="0" dirty="0"/>
              <a:t> zo </a:t>
            </a:r>
            <a:r>
              <a:rPr lang="en-US" sz="1100" b="0" dirty="0" err="1"/>
              <a:t>súťaže</a:t>
            </a:r>
            <a:r>
              <a:rPr lang="en-US" sz="1100" b="0" dirty="0"/>
              <a:t>.</a:t>
            </a:r>
            <a:endParaRPr lang="sk-SK" sz="1100" b="0" dirty="0"/>
          </a:p>
          <a:p>
            <a:endParaRPr lang="sk-SK" sz="1100" b="0" dirty="0"/>
          </a:p>
          <a:p>
            <a:endParaRPr lang="en-US" sz="1100" b="0" dirty="0"/>
          </a:p>
          <a:p>
            <a:endParaRPr lang="sk-SK" sz="1100" b="0" dirty="0"/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9FCA0FB4-D95A-43AB-B9C2-B7E2ADC83587}"/>
              </a:ext>
            </a:extLst>
          </p:cNvPr>
          <p:cNvSpPr txBox="1">
            <a:spLocks/>
          </p:cNvSpPr>
          <p:nvPr/>
        </p:nvSpPr>
        <p:spPr>
          <a:xfrm>
            <a:off x="4572000" y="439409"/>
            <a:ext cx="4030829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/>
              <a:t>SAFETY</a:t>
            </a:r>
            <a:r>
              <a:rPr lang="sk-SK" sz="1100" dirty="0"/>
              <a:t> AND BEHAVIOR</a:t>
            </a:r>
            <a:r>
              <a:rPr lang="en-US" sz="1100" dirty="0"/>
              <a:t>:</a:t>
            </a:r>
            <a:endParaRPr lang="sk-SK" sz="1100" b="0" dirty="0"/>
          </a:p>
          <a:p>
            <a:endParaRPr lang="sk-SK" sz="1100" b="0" dirty="0"/>
          </a:p>
          <a:p>
            <a:r>
              <a:rPr lang="en-US" sz="1100" b="0" dirty="0"/>
              <a:t>• </a:t>
            </a:r>
            <a:r>
              <a:rPr lang="sk-SK" sz="1100" b="0" dirty="0"/>
              <a:t>At </a:t>
            </a:r>
            <a:r>
              <a:rPr lang="sk-SK" sz="1100" b="0" dirty="0" err="1"/>
              <a:t>the</a:t>
            </a:r>
            <a:r>
              <a:rPr lang="sk-SK" sz="1100" b="0" dirty="0"/>
              <a:t> </a:t>
            </a:r>
            <a:r>
              <a:rPr lang="sk-SK" sz="1100" b="0" dirty="0" err="1"/>
              <a:t>firing</a:t>
            </a:r>
            <a:r>
              <a:rPr lang="sk-SK" sz="1100" b="0" dirty="0"/>
              <a:t> </a:t>
            </a:r>
            <a:r>
              <a:rPr lang="sk-SK" sz="1100" b="0" dirty="0" err="1"/>
              <a:t>line</a:t>
            </a:r>
            <a:r>
              <a:rPr lang="sk-SK" sz="1100" b="0" dirty="0"/>
              <a:t> </a:t>
            </a:r>
            <a:r>
              <a:rPr lang="sk-SK" sz="1100" b="0" dirty="0" err="1"/>
              <a:t>follow</a:t>
            </a:r>
            <a:r>
              <a:rPr lang="sk-SK" sz="1100" b="0" dirty="0"/>
              <a:t> </a:t>
            </a:r>
            <a:r>
              <a:rPr lang="sk-SK" sz="1100" b="0" dirty="0" err="1"/>
              <a:t>instructions</a:t>
            </a:r>
            <a:r>
              <a:rPr lang="sk-SK" sz="1100" b="0" dirty="0"/>
              <a:t> of RO and </a:t>
            </a:r>
            <a:r>
              <a:rPr lang="sk-SK" sz="1100" b="0" dirty="0" err="1"/>
              <a:t>SOs</a:t>
            </a:r>
            <a:endParaRPr lang="sk-SK" sz="1100" b="0" dirty="0"/>
          </a:p>
          <a:p>
            <a:endParaRPr lang="sk-SK" sz="1100" b="0" dirty="0"/>
          </a:p>
          <a:p>
            <a:r>
              <a:rPr lang="en-US" sz="1100" b="0" dirty="0"/>
              <a:t>• Any not allowed manipulation with gun at shooting range is forbidden</a:t>
            </a:r>
            <a:r>
              <a:rPr lang="sk-SK" sz="1100" b="0" dirty="0"/>
              <a:t>. </a:t>
            </a:r>
            <a:r>
              <a:rPr lang="sk-SK" sz="1100" b="0" dirty="0" err="1"/>
              <a:t>Maintain</a:t>
            </a:r>
            <a:r>
              <a:rPr lang="sk-SK" sz="1100" b="0" dirty="0"/>
              <a:t> </a:t>
            </a:r>
            <a:r>
              <a:rPr lang="sk-SK" sz="1100" b="0" dirty="0" err="1"/>
              <a:t>muzzle</a:t>
            </a:r>
            <a:r>
              <a:rPr lang="sk-SK" sz="1100" b="0" dirty="0"/>
              <a:t> </a:t>
            </a:r>
            <a:r>
              <a:rPr lang="sk-SK" sz="1100" b="0" dirty="0" err="1"/>
              <a:t>control</a:t>
            </a:r>
            <a:r>
              <a:rPr lang="sk-SK" sz="1100" b="0" dirty="0"/>
              <a:t> at </a:t>
            </a:r>
            <a:r>
              <a:rPr lang="sk-SK" sz="1100" b="0" dirty="0" err="1"/>
              <a:t>all</a:t>
            </a:r>
            <a:r>
              <a:rPr lang="sk-SK" sz="1100" b="0" dirty="0"/>
              <a:t> </a:t>
            </a:r>
            <a:r>
              <a:rPr lang="sk-SK" sz="1100" b="0" dirty="0" err="1"/>
              <a:t>times</a:t>
            </a:r>
            <a:r>
              <a:rPr lang="sk-SK" sz="1100" b="0" dirty="0"/>
              <a:t>! </a:t>
            </a:r>
            <a:r>
              <a:rPr lang="sk-SK" sz="1100" b="0" dirty="0" err="1"/>
              <a:t>Your</a:t>
            </a:r>
            <a:r>
              <a:rPr lang="sk-SK" sz="1100" b="0" dirty="0"/>
              <a:t> </a:t>
            </a:r>
            <a:r>
              <a:rPr lang="sk-SK" sz="1100" b="0" dirty="0" err="1"/>
              <a:t>muzzle</a:t>
            </a:r>
            <a:r>
              <a:rPr lang="sk-SK" sz="1100" b="0" dirty="0"/>
              <a:t> </a:t>
            </a:r>
            <a:r>
              <a:rPr lang="sk-SK" sz="1100" b="0" dirty="0" err="1"/>
              <a:t>will</a:t>
            </a:r>
            <a:r>
              <a:rPr lang="sk-SK" sz="1100" b="0" dirty="0"/>
              <a:t> </a:t>
            </a:r>
            <a:r>
              <a:rPr lang="sk-SK" sz="1100" b="0" dirty="0" err="1"/>
              <a:t>not</a:t>
            </a:r>
            <a:r>
              <a:rPr lang="sk-SK" sz="1100" b="0" dirty="0"/>
              <a:t> </a:t>
            </a:r>
            <a:r>
              <a:rPr lang="sk-SK" sz="1100" b="0" dirty="0" err="1"/>
              <a:t>cover</a:t>
            </a:r>
            <a:r>
              <a:rPr lang="sk-SK" sz="1100" b="0" dirty="0"/>
              <a:t> </a:t>
            </a:r>
            <a:r>
              <a:rPr lang="sk-SK" sz="1100" b="0" dirty="0" err="1"/>
              <a:t>any</a:t>
            </a:r>
            <a:r>
              <a:rPr lang="sk-SK" sz="1100" b="0" dirty="0"/>
              <a:t> part of </a:t>
            </a:r>
            <a:r>
              <a:rPr lang="sk-SK" sz="1100" b="0" dirty="0" err="1"/>
              <a:t>yours</a:t>
            </a:r>
            <a:r>
              <a:rPr lang="sk-SK" sz="1100" b="0" dirty="0"/>
              <a:t> body or </a:t>
            </a:r>
            <a:r>
              <a:rPr lang="sk-SK" sz="1100" b="0" dirty="0" err="1"/>
              <a:t>anyone</a:t>
            </a:r>
            <a:r>
              <a:rPr lang="sk-SK" sz="1100" b="0" dirty="0"/>
              <a:t> </a:t>
            </a:r>
            <a:r>
              <a:rPr lang="sk-SK" sz="1100" b="0" dirty="0" err="1"/>
              <a:t>elses</a:t>
            </a:r>
            <a:r>
              <a:rPr lang="sk-SK" sz="1100" b="0" dirty="0"/>
              <a:t> body</a:t>
            </a:r>
          </a:p>
          <a:p>
            <a:endParaRPr lang="en-US" sz="1100" b="0" dirty="0"/>
          </a:p>
          <a:p>
            <a:r>
              <a:rPr lang="en-US" sz="1100" b="0" dirty="0"/>
              <a:t>• Load gun on command only! Violation cause DQ!,</a:t>
            </a:r>
            <a:endParaRPr lang="sk-SK" sz="1100" b="0" dirty="0"/>
          </a:p>
          <a:p>
            <a:endParaRPr lang="en-US" sz="1100" b="0" dirty="0"/>
          </a:p>
          <a:p>
            <a:r>
              <a:rPr lang="en-US" sz="1100" b="0" dirty="0"/>
              <a:t>• After shooting of the stage allow competitor check the chamber by range officer</a:t>
            </a:r>
            <a:r>
              <a:rPr lang="sk-SK" sz="1100" b="0" dirty="0"/>
              <a:t> </a:t>
            </a:r>
            <a:r>
              <a:rPr lang="sk-SK" sz="1100" dirty="0">
                <a:solidFill>
                  <a:srgbClr val="FF6600"/>
                </a:solidFill>
              </a:rPr>
              <a:t>and </a:t>
            </a:r>
            <a:r>
              <a:rPr lang="sk-SK" sz="1100" dirty="0" err="1">
                <a:solidFill>
                  <a:srgbClr val="FF6600"/>
                </a:solidFill>
              </a:rPr>
              <a:t>use</a:t>
            </a:r>
            <a:r>
              <a:rPr lang="sk-SK" sz="1100" dirty="0">
                <a:solidFill>
                  <a:srgbClr val="FF6600"/>
                </a:solidFill>
              </a:rPr>
              <a:t> </a:t>
            </a:r>
            <a:r>
              <a:rPr lang="sk-SK" sz="1100" dirty="0" err="1">
                <a:solidFill>
                  <a:srgbClr val="FF6600"/>
                </a:solidFill>
              </a:rPr>
              <a:t>the</a:t>
            </a:r>
            <a:r>
              <a:rPr lang="sk-SK" sz="1100" dirty="0">
                <a:solidFill>
                  <a:srgbClr val="FF6600"/>
                </a:solidFill>
              </a:rPr>
              <a:t> </a:t>
            </a:r>
            <a:r>
              <a:rPr lang="sk-SK" sz="1100" dirty="0" err="1">
                <a:solidFill>
                  <a:srgbClr val="FF6600"/>
                </a:solidFill>
              </a:rPr>
              <a:t>chamber</a:t>
            </a:r>
            <a:r>
              <a:rPr lang="sk-SK" sz="1100" dirty="0">
                <a:solidFill>
                  <a:srgbClr val="FF6600"/>
                </a:solidFill>
              </a:rPr>
              <a:t> </a:t>
            </a:r>
            <a:r>
              <a:rPr lang="sk-SK" sz="1100" dirty="0" err="1">
                <a:solidFill>
                  <a:srgbClr val="FF6600"/>
                </a:solidFill>
              </a:rPr>
              <a:t>flag</a:t>
            </a:r>
            <a:r>
              <a:rPr lang="sk-SK" sz="1100" dirty="0">
                <a:solidFill>
                  <a:srgbClr val="FF6600"/>
                </a:solidFill>
              </a:rPr>
              <a:t> !</a:t>
            </a:r>
          </a:p>
          <a:p>
            <a:endParaRPr lang="en-US" sz="1100" b="0" dirty="0"/>
          </a:p>
          <a:p>
            <a:r>
              <a:rPr lang="en-US" sz="1100" b="0" dirty="0"/>
              <a:t>• In case of several safety violation will be decided by  organization ban for the competitor for long range competitions organized by </a:t>
            </a:r>
            <a:r>
              <a:rPr lang="sk-SK" sz="1100" b="0" dirty="0"/>
              <a:t>SVKPRA-</a:t>
            </a:r>
            <a:r>
              <a:rPr lang="en-US" sz="1100" b="0" dirty="0"/>
              <a:t>APSS,</a:t>
            </a:r>
            <a:endParaRPr lang="sk-SK" sz="1100" b="0" dirty="0"/>
          </a:p>
          <a:p>
            <a:endParaRPr lang="en-US" sz="1100" b="0" dirty="0"/>
          </a:p>
          <a:p>
            <a:r>
              <a:rPr lang="en-US" sz="1100" b="0" dirty="0"/>
              <a:t>• In case of appearance of persons in target area each competitor have stop the shooting,</a:t>
            </a:r>
            <a:endParaRPr lang="sk-SK" sz="1100" b="0" dirty="0"/>
          </a:p>
          <a:p>
            <a:endParaRPr lang="en-US" sz="1100" b="0" dirty="0"/>
          </a:p>
          <a:p>
            <a:r>
              <a:rPr lang="en-US" sz="1100" b="0" dirty="0"/>
              <a:t>• Use of alcohol drinks is forbidden.</a:t>
            </a:r>
          </a:p>
          <a:p>
            <a:r>
              <a:rPr lang="en-US" sz="1100" b="0" dirty="0"/>
              <a:t> </a:t>
            </a:r>
          </a:p>
          <a:p>
            <a:endParaRPr lang="sk-SK" sz="1100" b="0" dirty="0"/>
          </a:p>
          <a:p>
            <a:r>
              <a:rPr lang="en-US" sz="1100" b="0" dirty="0"/>
              <a:t> </a:t>
            </a:r>
          </a:p>
          <a:p>
            <a:endParaRPr lang="sk-SK" sz="1100" b="0" dirty="0"/>
          </a:p>
          <a:p>
            <a:endParaRPr lang="en-US" sz="1100" b="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1A55AEB-88F6-464C-B3EB-B1AAD7C72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12" t="32795" r="27279" b="34761"/>
          <a:stretch/>
        </p:blipFill>
        <p:spPr>
          <a:xfrm>
            <a:off x="6056721" y="3943166"/>
            <a:ext cx="1014163" cy="101089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BB25DDD-348C-4453-9FD1-C656F37EC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24" t="18939" r="8161" b="35702"/>
          <a:stretch/>
        </p:blipFill>
        <p:spPr>
          <a:xfrm>
            <a:off x="4815518" y="3963579"/>
            <a:ext cx="1056829" cy="105682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5808307-9A8E-4CF1-B4C1-1CEF978A6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23886" r="7904" b="22832"/>
          <a:stretch/>
        </p:blipFill>
        <p:spPr bwMode="auto">
          <a:xfrm>
            <a:off x="7287022" y="4449639"/>
            <a:ext cx="1555340" cy="43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809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52611-CF02-46B3-A494-D03E7145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sk-SK" dirty="0"/>
            </a:br>
            <a:endParaRPr lang="sk-SK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44CB7162-226D-4A70-BB2E-CFA860E53EEC}"/>
              </a:ext>
            </a:extLst>
          </p:cNvPr>
          <p:cNvSpPr txBox="1">
            <a:spLocks/>
          </p:cNvSpPr>
          <p:nvPr/>
        </p:nvSpPr>
        <p:spPr>
          <a:xfrm>
            <a:off x="3120043" y="3677967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7DD369A0-C224-4D6C-A479-C69A6F02D3F2}"/>
              </a:ext>
            </a:extLst>
          </p:cNvPr>
          <p:cNvSpPr txBox="1">
            <a:spLocks/>
          </p:cNvSpPr>
          <p:nvPr/>
        </p:nvSpPr>
        <p:spPr>
          <a:xfrm>
            <a:off x="360363" y="148680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726CD7FD-E91E-49B2-B0F5-D5772268F385}"/>
              </a:ext>
            </a:extLst>
          </p:cNvPr>
          <p:cNvSpPr txBox="1">
            <a:spLocks/>
          </p:cNvSpPr>
          <p:nvPr/>
        </p:nvSpPr>
        <p:spPr>
          <a:xfrm>
            <a:off x="204995" y="439082"/>
            <a:ext cx="4030829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/>
              <a:t>BEZPEČNOSŤ</a:t>
            </a:r>
            <a:r>
              <a:rPr lang="sk-SK" sz="1100" dirty="0"/>
              <a:t> A SPRÁVANIE</a:t>
            </a:r>
            <a:r>
              <a:rPr lang="en-US" sz="1100" dirty="0"/>
              <a:t>:</a:t>
            </a:r>
          </a:p>
          <a:p>
            <a:r>
              <a:rPr lang="en-US" sz="1100" b="0" dirty="0"/>
              <a:t>•</a:t>
            </a:r>
            <a:r>
              <a:rPr lang="sk-SK" sz="1100" b="0" dirty="0"/>
              <a:t> Buď pripravený na streľbu a poznaj svoje štartovné číslo!</a:t>
            </a:r>
          </a:p>
          <a:p>
            <a:r>
              <a:rPr lang="en-US" sz="1100" b="0" dirty="0"/>
              <a:t>•</a:t>
            </a:r>
            <a:r>
              <a:rPr lang="sk-SK" sz="1100" b="0" dirty="0"/>
              <a:t> </a:t>
            </a:r>
            <a:r>
              <a:rPr lang="sk-SK" sz="1100" b="0" dirty="0" err="1"/>
              <a:t>Nedotíkaj</a:t>
            </a:r>
            <a:r>
              <a:rPr lang="sk-SK" sz="1100" b="0" dirty="0"/>
              <a:t> sa bez povolenia ničoho čo ti nepatrí.</a:t>
            </a:r>
          </a:p>
          <a:p>
            <a:r>
              <a:rPr lang="en-US" sz="1100" b="0" dirty="0"/>
              <a:t>•</a:t>
            </a:r>
            <a:r>
              <a:rPr lang="sk-SK" sz="1100" b="0" dirty="0"/>
              <a:t> </a:t>
            </a:r>
            <a:r>
              <a:rPr lang="sk-SK" sz="1100" b="0" dirty="0" err="1"/>
              <a:t>Kaučovanie</a:t>
            </a:r>
            <a:r>
              <a:rPr lang="sk-SK" sz="1100" b="0" dirty="0"/>
              <a:t> strelca je zakázané. Diskusie ohľadne priebehu streleckej činnosti môžu byť vedene pred, alebo po streleckej činnosti.</a:t>
            </a:r>
          </a:p>
          <a:p>
            <a:endParaRPr lang="sk-SK" sz="1100" b="0" dirty="0"/>
          </a:p>
          <a:p>
            <a:endParaRPr lang="sk-SK" sz="1100" b="0" dirty="0"/>
          </a:p>
          <a:p>
            <a:endParaRPr lang="en-US" sz="1100" b="0" dirty="0"/>
          </a:p>
          <a:p>
            <a:endParaRPr lang="sk-SK" sz="1100" b="0" dirty="0"/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9FCA0FB4-D95A-43AB-B9C2-B7E2ADC83587}"/>
              </a:ext>
            </a:extLst>
          </p:cNvPr>
          <p:cNvSpPr txBox="1">
            <a:spLocks/>
          </p:cNvSpPr>
          <p:nvPr/>
        </p:nvSpPr>
        <p:spPr>
          <a:xfrm>
            <a:off x="4572000" y="439409"/>
            <a:ext cx="4030829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/>
              <a:t>SAFETY</a:t>
            </a:r>
            <a:r>
              <a:rPr lang="sk-SK" sz="1100" dirty="0"/>
              <a:t> AND BEHAVIOR</a:t>
            </a:r>
            <a:r>
              <a:rPr lang="en-US" sz="1100" dirty="0"/>
              <a:t>:</a:t>
            </a:r>
            <a:endParaRPr lang="sk-SK" sz="1100" b="0" dirty="0"/>
          </a:p>
          <a:p>
            <a:r>
              <a:rPr lang="en-US" sz="1100" b="0" dirty="0"/>
              <a:t>•</a:t>
            </a:r>
            <a:r>
              <a:rPr lang="sk-SK" sz="1100" b="0" dirty="0"/>
              <a:t> </a:t>
            </a:r>
            <a:r>
              <a:rPr lang="sk-SK" sz="1100" b="0" dirty="0" err="1"/>
              <a:t>Be</a:t>
            </a:r>
            <a:r>
              <a:rPr lang="sk-SK" sz="1100" b="0" dirty="0"/>
              <a:t> </a:t>
            </a:r>
            <a:r>
              <a:rPr lang="sk-SK" sz="1100" b="0" dirty="0" err="1"/>
              <a:t>ready</a:t>
            </a:r>
            <a:r>
              <a:rPr lang="sk-SK" sz="1100" b="0" dirty="0"/>
              <a:t> to </a:t>
            </a:r>
            <a:r>
              <a:rPr lang="sk-SK" sz="1100" b="0" dirty="0" err="1"/>
              <a:t>shoot</a:t>
            </a:r>
            <a:r>
              <a:rPr lang="sk-SK" sz="1100" b="0" dirty="0"/>
              <a:t> and </a:t>
            </a:r>
            <a:r>
              <a:rPr lang="sk-SK" sz="1100" b="0" dirty="0" err="1"/>
              <a:t>know</a:t>
            </a:r>
            <a:r>
              <a:rPr lang="sk-SK" sz="1100" b="0" dirty="0"/>
              <a:t> </a:t>
            </a:r>
            <a:r>
              <a:rPr lang="sk-SK" sz="1100" b="0" dirty="0" err="1"/>
              <a:t>yours</a:t>
            </a:r>
            <a:r>
              <a:rPr lang="sk-SK" sz="1100" b="0" dirty="0"/>
              <a:t> </a:t>
            </a:r>
            <a:r>
              <a:rPr lang="sk-SK" sz="1100" b="0" dirty="0" err="1"/>
              <a:t>shooter</a:t>
            </a:r>
            <a:r>
              <a:rPr lang="sk-SK" sz="1100" b="0" dirty="0"/>
              <a:t> </a:t>
            </a:r>
            <a:r>
              <a:rPr lang="sk-SK" sz="1100" b="0" dirty="0" err="1"/>
              <a:t>number</a:t>
            </a:r>
            <a:r>
              <a:rPr lang="sk-SK" sz="1100" b="0" dirty="0"/>
              <a:t>!</a:t>
            </a:r>
          </a:p>
          <a:p>
            <a:r>
              <a:rPr lang="en-US" sz="1100" b="0" dirty="0"/>
              <a:t>•</a:t>
            </a:r>
            <a:r>
              <a:rPr lang="sk-SK" sz="1100" b="0" dirty="0"/>
              <a:t> Do </a:t>
            </a:r>
            <a:r>
              <a:rPr lang="sk-SK" sz="1100" b="0" dirty="0" err="1"/>
              <a:t>not</a:t>
            </a:r>
            <a:r>
              <a:rPr lang="sk-SK" sz="1100" b="0" dirty="0"/>
              <a:t> </a:t>
            </a:r>
            <a:r>
              <a:rPr lang="sk-SK" sz="1100" b="0" dirty="0" err="1"/>
              <a:t>touch</a:t>
            </a:r>
            <a:r>
              <a:rPr lang="sk-SK" sz="1100" b="0" dirty="0"/>
              <a:t> </a:t>
            </a:r>
            <a:r>
              <a:rPr lang="sk-SK" sz="1100" b="0" dirty="0" err="1"/>
              <a:t>what</a:t>
            </a:r>
            <a:r>
              <a:rPr lang="sk-SK" sz="1100" b="0" dirty="0"/>
              <a:t> </a:t>
            </a:r>
            <a:r>
              <a:rPr lang="sk-SK" sz="1100" b="0" dirty="0" err="1"/>
              <a:t>is</a:t>
            </a:r>
            <a:r>
              <a:rPr lang="sk-SK" sz="1100" b="0" dirty="0"/>
              <a:t> </a:t>
            </a:r>
            <a:r>
              <a:rPr lang="sk-SK" sz="1100" b="0" dirty="0" err="1"/>
              <a:t>not</a:t>
            </a:r>
            <a:r>
              <a:rPr lang="sk-SK" sz="1100" b="0" dirty="0"/>
              <a:t> </a:t>
            </a:r>
            <a:r>
              <a:rPr lang="sk-SK" sz="1100" b="0" dirty="0" err="1"/>
              <a:t>yours</a:t>
            </a:r>
            <a:r>
              <a:rPr lang="sk-SK" sz="1100" b="0" dirty="0"/>
              <a:t>.</a:t>
            </a:r>
            <a:r>
              <a:rPr lang="en-US" sz="1100" b="0" dirty="0"/>
              <a:t> </a:t>
            </a:r>
            <a:endParaRPr lang="sk-SK" sz="1100" b="0" dirty="0"/>
          </a:p>
          <a:p>
            <a:r>
              <a:rPr lang="en-US" sz="1100" b="0" dirty="0"/>
              <a:t>•</a:t>
            </a:r>
            <a:r>
              <a:rPr lang="sk-SK" sz="1100" b="0" dirty="0"/>
              <a:t> No </a:t>
            </a:r>
            <a:r>
              <a:rPr lang="sk-SK" sz="1100" b="0" dirty="0" err="1"/>
              <a:t>coaching</a:t>
            </a:r>
            <a:r>
              <a:rPr lang="sk-SK" sz="1100" b="0" dirty="0"/>
              <a:t> of </a:t>
            </a:r>
            <a:r>
              <a:rPr lang="sk-SK" sz="1100" b="0" dirty="0" err="1"/>
              <a:t>shooters</a:t>
            </a:r>
            <a:r>
              <a:rPr lang="sk-SK" sz="1100" b="0" dirty="0"/>
              <a:t>. </a:t>
            </a:r>
            <a:r>
              <a:rPr lang="sk-SK" sz="1100" b="0" dirty="0" err="1"/>
              <a:t>Discussion</a:t>
            </a:r>
            <a:r>
              <a:rPr lang="sk-SK" sz="1100" b="0" dirty="0"/>
              <a:t> </a:t>
            </a:r>
            <a:r>
              <a:rPr lang="sk-SK" sz="1100" b="0" dirty="0" err="1"/>
              <a:t>regarding</a:t>
            </a:r>
            <a:r>
              <a:rPr lang="sk-SK" sz="1100" b="0" dirty="0"/>
              <a:t> COF </a:t>
            </a:r>
            <a:r>
              <a:rPr lang="sk-SK" sz="1100" b="0" dirty="0" err="1"/>
              <a:t>can</a:t>
            </a:r>
            <a:r>
              <a:rPr lang="sk-SK" sz="1100" b="0" dirty="0"/>
              <a:t> </a:t>
            </a:r>
            <a:r>
              <a:rPr lang="sk-SK" sz="1100" b="0" dirty="0" err="1"/>
              <a:t>be</a:t>
            </a:r>
            <a:r>
              <a:rPr lang="sk-SK" sz="1100" b="0" dirty="0"/>
              <a:t> done </a:t>
            </a:r>
            <a:r>
              <a:rPr lang="sk-SK" sz="1100" b="0" dirty="0" err="1"/>
              <a:t>before</a:t>
            </a:r>
            <a:r>
              <a:rPr lang="sk-SK" sz="1100" b="0" dirty="0"/>
              <a:t> of </a:t>
            </a:r>
            <a:r>
              <a:rPr lang="sk-SK" sz="1100" b="0" dirty="0" err="1"/>
              <a:t>after</a:t>
            </a:r>
            <a:r>
              <a:rPr lang="sk-SK" sz="1100" b="0" dirty="0"/>
              <a:t> </a:t>
            </a:r>
            <a:r>
              <a:rPr lang="sk-SK" sz="1100" b="0" dirty="0" err="1"/>
              <a:t>shooting</a:t>
            </a:r>
            <a:r>
              <a:rPr lang="sk-SK" sz="1100" b="0" dirty="0"/>
              <a:t>.</a:t>
            </a:r>
          </a:p>
          <a:p>
            <a:r>
              <a:rPr lang="sk-SK" sz="1100" b="0" dirty="0"/>
              <a:t> </a:t>
            </a:r>
            <a:endParaRPr lang="en-US" sz="1100" b="0" dirty="0"/>
          </a:p>
          <a:p>
            <a:endParaRPr lang="sk-SK" sz="1100" b="0" dirty="0"/>
          </a:p>
          <a:p>
            <a:r>
              <a:rPr lang="en-US" sz="1100" b="0" dirty="0"/>
              <a:t> </a:t>
            </a:r>
          </a:p>
          <a:p>
            <a:endParaRPr lang="sk-SK" sz="1100" b="0" dirty="0"/>
          </a:p>
          <a:p>
            <a:endParaRPr lang="en-US" sz="1100" b="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1A55AEB-88F6-464C-B3EB-B1AAD7C72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12" t="32795" r="27279" b="34761"/>
          <a:stretch/>
        </p:blipFill>
        <p:spPr>
          <a:xfrm>
            <a:off x="6199845" y="3943166"/>
            <a:ext cx="1014163" cy="101089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BB25DDD-348C-4453-9FD1-C656F37EC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24" t="18939" r="8161" b="35702"/>
          <a:stretch/>
        </p:blipFill>
        <p:spPr>
          <a:xfrm>
            <a:off x="4958642" y="3963579"/>
            <a:ext cx="1056829" cy="105682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CCFEBA3-0F85-40FA-A0AA-C0BCAFF1CF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23886" r="7904" b="22832"/>
          <a:stretch/>
        </p:blipFill>
        <p:spPr bwMode="auto">
          <a:xfrm>
            <a:off x="7287022" y="4449639"/>
            <a:ext cx="1555340" cy="43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783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52611-CF02-46B3-A494-D03E7145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sk-SK" dirty="0"/>
            </a:br>
            <a:endParaRPr lang="sk-SK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44CB7162-226D-4A70-BB2E-CFA860E53EEC}"/>
              </a:ext>
            </a:extLst>
          </p:cNvPr>
          <p:cNvSpPr txBox="1">
            <a:spLocks/>
          </p:cNvSpPr>
          <p:nvPr/>
        </p:nvSpPr>
        <p:spPr>
          <a:xfrm>
            <a:off x="3120043" y="3677967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7DD369A0-C224-4D6C-A479-C69A6F02D3F2}"/>
              </a:ext>
            </a:extLst>
          </p:cNvPr>
          <p:cNvSpPr txBox="1">
            <a:spLocks/>
          </p:cNvSpPr>
          <p:nvPr/>
        </p:nvSpPr>
        <p:spPr>
          <a:xfrm>
            <a:off x="360363" y="148680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726CD7FD-E91E-49B2-B0F5-D5772268F385}"/>
              </a:ext>
            </a:extLst>
          </p:cNvPr>
          <p:cNvSpPr txBox="1">
            <a:spLocks/>
          </p:cNvSpPr>
          <p:nvPr/>
        </p:nvSpPr>
        <p:spPr>
          <a:xfrm>
            <a:off x="204995" y="439082"/>
            <a:ext cx="4030829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100" dirty="0"/>
              <a:t>VŠEOBECNÉ PRAVIDLÁ</a:t>
            </a:r>
            <a:r>
              <a:rPr lang="en-US" sz="1100" dirty="0"/>
              <a:t>:</a:t>
            </a:r>
          </a:p>
          <a:p>
            <a:r>
              <a:rPr lang="en-US" sz="1100" b="0" dirty="0"/>
              <a:t>•</a:t>
            </a:r>
            <a:r>
              <a:rPr lang="sk-SK" sz="1100" b="0" dirty="0"/>
              <a:t> Strelec štartuje na štartovacej čiare. Všetko vybavenie použité na </a:t>
            </a:r>
            <a:r>
              <a:rPr lang="sk-SK" sz="1100" b="0" dirty="0" err="1"/>
              <a:t>stage</a:t>
            </a:r>
            <a:r>
              <a:rPr lang="sk-SK" sz="1100" b="0" dirty="0"/>
              <a:t> nesie so sebou. Zásobník je v zbrani, záver otvorený.</a:t>
            </a:r>
          </a:p>
          <a:p>
            <a:r>
              <a:rPr lang="sk-SK" sz="1100" b="0" dirty="0"/>
              <a:t>Ak strelec niečo zabudne na štartovacej čiare nesmie sa vrátiť.</a:t>
            </a:r>
          </a:p>
          <a:p>
            <a:r>
              <a:rPr lang="en-US" sz="1100" b="0" dirty="0"/>
              <a:t>•</a:t>
            </a:r>
            <a:r>
              <a:rPr lang="sk-SK" sz="1100" b="0" dirty="0"/>
              <a:t> Na signál štart strelec zaujme streleckú pozíciu a začne streleckú činnosť na </a:t>
            </a:r>
            <a:r>
              <a:rPr lang="sk-SK" sz="1100" b="0" dirty="0" err="1"/>
              <a:t>stage</a:t>
            </a:r>
            <a:r>
              <a:rPr lang="sk-SK" sz="1100" b="0" dirty="0"/>
              <a:t>.</a:t>
            </a:r>
          </a:p>
          <a:p>
            <a:r>
              <a:rPr lang="en-US" sz="1100" b="0" dirty="0"/>
              <a:t>•</a:t>
            </a:r>
            <a:r>
              <a:rPr lang="sk-SK" sz="1100" b="0" dirty="0"/>
              <a:t> Streleckú činnosť vykonáva strelec na </a:t>
            </a:r>
            <a:r>
              <a:rPr lang="sk-SK" sz="1100" b="0" dirty="0" err="1"/>
              <a:t>stage</a:t>
            </a:r>
            <a:r>
              <a:rPr lang="sk-SK" sz="1100" b="0" dirty="0"/>
              <a:t> samostatne bez pomoci iných osôb.</a:t>
            </a:r>
          </a:p>
          <a:p>
            <a:r>
              <a:rPr lang="en-US" sz="1100" b="0" dirty="0"/>
              <a:t>•</a:t>
            </a:r>
            <a:r>
              <a:rPr lang="sk-SK" sz="1100" b="0" dirty="0"/>
              <a:t> Počas brífingu na </a:t>
            </a:r>
            <a:r>
              <a:rPr lang="sk-SK" sz="1100" b="0" dirty="0" err="1"/>
              <a:t>stage</a:t>
            </a:r>
            <a:r>
              <a:rPr lang="sk-SK" sz="1100" b="0" dirty="0"/>
              <a:t> nie je povolené žiadne iné vybavenie okrem Binokulárov, diaľkomerov a </a:t>
            </a:r>
            <a:r>
              <a:rPr lang="sk-SK" sz="1100" b="0" dirty="0" err="1"/>
              <a:t>spektívov</a:t>
            </a:r>
            <a:r>
              <a:rPr lang="sk-SK" sz="1100" b="0" dirty="0"/>
              <a:t>.</a:t>
            </a:r>
          </a:p>
          <a:p>
            <a:r>
              <a:rPr lang="en-US" sz="1100" b="0" dirty="0"/>
              <a:t>•</a:t>
            </a:r>
            <a:r>
              <a:rPr lang="sk-SK" sz="1100" b="0" dirty="0"/>
              <a:t> Nie je povolená žiadna príprava vybavenia na </a:t>
            </a:r>
            <a:r>
              <a:rPr lang="sk-SK" sz="1100" b="0" dirty="0" err="1"/>
              <a:t>stage</a:t>
            </a:r>
            <a:r>
              <a:rPr lang="sk-SK" sz="1100" b="0" dirty="0"/>
              <a:t>. Ak to nie je vyslovene povolené v popise </a:t>
            </a:r>
            <a:r>
              <a:rPr lang="sk-SK" sz="1100" b="0" dirty="0" err="1"/>
              <a:t>stage</a:t>
            </a:r>
            <a:r>
              <a:rPr lang="sk-SK" sz="1100" b="0" dirty="0"/>
              <a:t>.</a:t>
            </a:r>
          </a:p>
          <a:p>
            <a:r>
              <a:rPr lang="en-US" sz="1100" b="0" dirty="0"/>
              <a:t>•</a:t>
            </a:r>
            <a:r>
              <a:rPr lang="sk-SK" sz="1100" b="0" dirty="0"/>
              <a:t> Vzdialenosti terčov môžu byt mierne odlišné ako sú uvedené v popise </a:t>
            </a:r>
            <a:r>
              <a:rPr lang="sk-SK" sz="1100" b="0" dirty="0" err="1"/>
              <a:t>stage</a:t>
            </a:r>
            <a:r>
              <a:rPr lang="sk-SK" sz="1100" b="0" dirty="0"/>
              <a:t>.</a:t>
            </a:r>
          </a:p>
          <a:p>
            <a:endParaRPr lang="sk-SK" sz="1100" b="0" dirty="0"/>
          </a:p>
          <a:p>
            <a:endParaRPr lang="en-US" sz="1100" b="0" dirty="0"/>
          </a:p>
          <a:p>
            <a:endParaRPr lang="en-US" sz="1100" b="0" dirty="0"/>
          </a:p>
          <a:p>
            <a:endParaRPr lang="sk-SK" sz="1100" b="0" dirty="0"/>
          </a:p>
          <a:p>
            <a:endParaRPr lang="en-US" sz="1100" b="0" dirty="0"/>
          </a:p>
          <a:p>
            <a:endParaRPr lang="sk-SK" sz="1100" b="0" dirty="0"/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9FCA0FB4-D95A-43AB-B9C2-B7E2ADC83587}"/>
              </a:ext>
            </a:extLst>
          </p:cNvPr>
          <p:cNvSpPr txBox="1">
            <a:spLocks/>
          </p:cNvSpPr>
          <p:nvPr/>
        </p:nvSpPr>
        <p:spPr>
          <a:xfrm>
            <a:off x="4572000" y="439409"/>
            <a:ext cx="4030829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100" dirty="0"/>
              <a:t>GENERAL RULES</a:t>
            </a:r>
            <a:r>
              <a:rPr lang="en-US" sz="1100" dirty="0"/>
              <a:t>:</a:t>
            </a:r>
            <a:endParaRPr lang="sk-SK" sz="1100" b="0" dirty="0"/>
          </a:p>
          <a:p>
            <a:r>
              <a:rPr lang="en-US" sz="1100" b="0" dirty="0"/>
              <a:t>•</a:t>
            </a:r>
            <a:r>
              <a:rPr lang="sk-SK" sz="1100" b="0" dirty="0"/>
              <a:t> </a:t>
            </a:r>
            <a:r>
              <a:rPr lang="sk-SK" sz="1100" b="0" dirty="0" err="1"/>
              <a:t>Shooter</a:t>
            </a:r>
            <a:r>
              <a:rPr lang="sk-SK" sz="1100" b="0" dirty="0"/>
              <a:t> </a:t>
            </a:r>
            <a:r>
              <a:rPr lang="sk-SK" sz="1100" b="0" dirty="0" err="1"/>
              <a:t>must</a:t>
            </a:r>
            <a:r>
              <a:rPr lang="sk-SK" sz="1100" b="0" dirty="0"/>
              <a:t> </a:t>
            </a:r>
            <a:r>
              <a:rPr lang="sk-SK" sz="1100" b="0" dirty="0" err="1"/>
              <a:t>start</a:t>
            </a:r>
            <a:r>
              <a:rPr lang="sk-SK" sz="1100" b="0" dirty="0"/>
              <a:t> </a:t>
            </a:r>
            <a:r>
              <a:rPr lang="sk-SK" sz="1100" b="0" dirty="0" err="1"/>
              <a:t>from</a:t>
            </a:r>
            <a:r>
              <a:rPr lang="sk-SK" sz="1100" b="0" dirty="0"/>
              <a:t> </a:t>
            </a:r>
            <a:r>
              <a:rPr lang="sk-SK" sz="1100" b="0" dirty="0" err="1"/>
              <a:t>start</a:t>
            </a:r>
            <a:r>
              <a:rPr lang="sk-SK" sz="1100" b="0" dirty="0"/>
              <a:t> </a:t>
            </a:r>
            <a:r>
              <a:rPr lang="sk-SK" sz="1100" b="0" dirty="0" err="1"/>
              <a:t>line</a:t>
            </a:r>
            <a:r>
              <a:rPr lang="sk-SK" sz="1100" b="0" dirty="0"/>
              <a:t>, </a:t>
            </a:r>
            <a:r>
              <a:rPr lang="sk-SK" sz="1100" b="0" dirty="0" err="1"/>
              <a:t>carrying</a:t>
            </a:r>
            <a:r>
              <a:rPr lang="sk-SK" sz="1100" b="0" dirty="0"/>
              <a:t> </a:t>
            </a:r>
            <a:r>
              <a:rPr lang="sk-SK" sz="1100" b="0" dirty="0" err="1"/>
              <a:t>all</a:t>
            </a:r>
            <a:r>
              <a:rPr lang="sk-SK" sz="1100" b="0" dirty="0"/>
              <a:t> </a:t>
            </a:r>
            <a:r>
              <a:rPr lang="sk-SK" sz="1100" b="0" dirty="0" err="1"/>
              <a:t>equipment</a:t>
            </a:r>
            <a:r>
              <a:rPr lang="sk-SK" sz="1100" b="0" dirty="0"/>
              <a:t> to </a:t>
            </a:r>
            <a:r>
              <a:rPr lang="sk-SK" sz="1100" b="0" dirty="0" err="1"/>
              <a:t>be</a:t>
            </a:r>
            <a:r>
              <a:rPr lang="sk-SK" sz="1100" b="0" dirty="0"/>
              <a:t> </a:t>
            </a:r>
            <a:r>
              <a:rPr lang="sk-SK" sz="1100" b="0" dirty="0" err="1"/>
              <a:t>used</a:t>
            </a:r>
            <a:r>
              <a:rPr lang="sk-SK" sz="1100" b="0" dirty="0"/>
              <a:t> on </a:t>
            </a:r>
            <a:r>
              <a:rPr lang="sk-SK" sz="1100" b="0" dirty="0" err="1"/>
              <a:t>the</a:t>
            </a:r>
            <a:r>
              <a:rPr lang="sk-SK" sz="1100" b="0" dirty="0"/>
              <a:t> </a:t>
            </a:r>
            <a:r>
              <a:rPr lang="sk-SK" sz="1100" b="0" dirty="0" err="1"/>
              <a:t>stage</a:t>
            </a:r>
            <a:r>
              <a:rPr lang="sk-SK" sz="1100" b="0" dirty="0"/>
              <a:t>, </a:t>
            </a:r>
            <a:r>
              <a:rPr lang="sk-SK" sz="1100" b="0" dirty="0" err="1"/>
              <a:t>magazine</a:t>
            </a:r>
            <a:r>
              <a:rPr lang="sk-SK" sz="1100" b="0" dirty="0"/>
              <a:t> in, </a:t>
            </a:r>
            <a:r>
              <a:rPr lang="sk-SK" sz="1100" b="0" dirty="0" err="1"/>
              <a:t>bolt</a:t>
            </a:r>
            <a:r>
              <a:rPr lang="sk-SK" sz="1100" b="0" dirty="0"/>
              <a:t> </a:t>
            </a:r>
            <a:r>
              <a:rPr lang="sk-SK" sz="1100" b="0" dirty="0" err="1"/>
              <a:t>open</a:t>
            </a:r>
            <a:r>
              <a:rPr lang="sk-SK" sz="1100" b="0" dirty="0"/>
              <a:t> and at port </a:t>
            </a:r>
            <a:r>
              <a:rPr lang="sk-SK" sz="1100" b="0" dirty="0" err="1"/>
              <a:t>arms</a:t>
            </a:r>
            <a:r>
              <a:rPr lang="sk-SK" sz="1100" b="0" dirty="0"/>
              <a:t>. </a:t>
            </a:r>
            <a:r>
              <a:rPr lang="sk-SK" sz="1100" b="0" dirty="0" err="1"/>
              <a:t>If</a:t>
            </a:r>
            <a:r>
              <a:rPr lang="sk-SK" sz="1100" b="0" dirty="0"/>
              <a:t> </a:t>
            </a:r>
            <a:r>
              <a:rPr lang="sk-SK" sz="1100" b="0" dirty="0" err="1"/>
              <a:t>you</a:t>
            </a:r>
            <a:r>
              <a:rPr lang="sk-SK" sz="1100" b="0" dirty="0"/>
              <a:t> </a:t>
            </a:r>
            <a:r>
              <a:rPr lang="sk-SK" sz="1100" b="0" dirty="0" err="1"/>
              <a:t>have</a:t>
            </a:r>
            <a:r>
              <a:rPr lang="sk-SK" sz="1100" b="0" dirty="0"/>
              <a:t> </a:t>
            </a:r>
            <a:r>
              <a:rPr lang="sk-SK" sz="1100" b="0" dirty="0" err="1"/>
              <a:t>forgotten</a:t>
            </a:r>
            <a:r>
              <a:rPr lang="sk-SK" sz="1100" b="0" dirty="0"/>
              <a:t> </a:t>
            </a:r>
            <a:r>
              <a:rPr lang="sk-SK" sz="1100" b="0" dirty="0" err="1"/>
              <a:t>anything</a:t>
            </a:r>
            <a:r>
              <a:rPr lang="sk-SK" sz="1100" b="0" dirty="0"/>
              <a:t> </a:t>
            </a:r>
            <a:r>
              <a:rPr lang="sk-SK" sz="1100" b="0" dirty="0" err="1"/>
              <a:t>while</a:t>
            </a:r>
            <a:r>
              <a:rPr lang="sk-SK" sz="1100" b="0" dirty="0"/>
              <a:t> </a:t>
            </a:r>
            <a:r>
              <a:rPr lang="sk-SK" sz="1100" b="0" dirty="0" err="1"/>
              <a:t>you</a:t>
            </a:r>
            <a:r>
              <a:rPr lang="sk-SK" sz="1100" b="0" dirty="0"/>
              <a:t> are on </a:t>
            </a:r>
            <a:r>
              <a:rPr lang="sk-SK" sz="1100" b="0" dirty="0" err="1"/>
              <a:t>the</a:t>
            </a:r>
            <a:r>
              <a:rPr lang="sk-SK" sz="1100" b="0" dirty="0"/>
              <a:t> </a:t>
            </a:r>
            <a:r>
              <a:rPr lang="sk-SK" sz="1100" b="0" dirty="0" err="1"/>
              <a:t>stage</a:t>
            </a:r>
            <a:r>
              <a:rPr lang="sk-SK" sz="1100" b="0" dirty="0"/>
              <a:t>, </a:t>
            </a:r>
            <a:r>
              <a:rPr lang="sk-SK" sz="1100" b="0" dirty="0" err="1"/>
              <a:t>you</a:t>
            </a:r>
            <a:r>
              <a:rPr lang="sk-SK" sz="1100" b="0" dirty="0"/>
              <a:t> </a:t>
            </a:r>
            <a:r>
              <a:rPr lang="sk-SK" sz="1100" b="0" dirty="0" err="1"/>
              <a:t>may</a:t>
            </a:r>
            <a:r>
              <a:rPr lang="sk-SK" sz="1100" b="0" dirty="0"/>
              <a:t> </a:t>
            </a:r>
            <a:r>
              <a:rPr lang="sk-SK" sz="1100" b="0" dirty="0" err="1"/>
              <a:t>not</a:t>
            </a:r>
            <a:r>
              <a:rPr lang="sk-SK" sz="1100" b="0" dirty="0"/>
              <a:t> </a:t>
            </a:r>
            <a:r>
              <a:rPr lang="sk-SK" sz="1100" b="0" dirty="0" err="1"/>
              <a:t>retrieve</a:t>
            </a:r>
            <a:r>
              <a:rPr lang="sk-SK" sz="1100" b="0" dirty="0"/>
              <a:t> </a:t>
            </a:r>
            <a:r>
              <a:rPr lang="sk-SK" sz="1100" b="0" dirty="0" err="1"/>
              <a:t>it</a:t>
            </a:r>
            <a:r>
              <a:rPr lang="sk-SK" sz="1100" b="0" dirty="0"/>
              <a:t>.</a:t>
            </a:r>
          </a:p>
          <a:p>
            <a:r>
              <a:rPr lang="en-US" sz="1100" b="0" dirty="0"/>
              <a:t>•</a:t>
            </a:r>
            <a:r>
              <a:rPr lang="sk-SK" sz="1100" b="0" dirty="0"/>
              <a:t> On </a:t>
            </a:r>
            <a:r>
              <a:rPr lang="sk-SK" sz="1100" b="0" dirty="0" err="1"/>
              <a:t>start</a:t>
            </a:r>
            <a:r>
              <a:rPr lang="sk-SK" sz="1100" b="0" dirty="0"/>
              <a:t> </a:t>
            </a:r>
            <a:r>
              <a:rPr lang="sk-SK" sz="1100" b="0" dirty="0" err="1"/>
              <a:t>signal</a:t>
            </a:r>
            <a:r>
              <a:rPr lang="sk-SK" sz="1100" b="0" dirty="0"/>
              <a:t>, </a:t>
            </a:r>
            <a:r>
              <a:rPr lang="sk-SK" sz="1100" b="0" dirty="0" err="1"/>
              <a:t>the</a:t>
            </a:r>
            <a:r>
              <a:rPr lang="sk-SK" sz="1100" b="0" dirty="0"/>
              <a:t> </a:t>
            </a:r>
            <a:r>
              <a:rPr lang="sk-SK" sz="1100" b="0" dirty="0" err="1"/>
              <a:t>shooter</a:t>
            </a:r>
            <a:r>
              <a:rPr lang="sk-SK" sz="1100" b="0" dirty="0"/>
              <a:t> </a:t>
            </a:r>
            <a:r>
              <a:rPr lang="sk-SK" sz="1100" b="0" dirty="0" err="1"/>
              <a:t>shall</a:t>
            </a:r>
            <a:r>
              <a:rPr lang="sk-SK" sz="1100" b="0" dirty="0"/>
              <a:t> </a:t>
            </a:r>
            <a:r>
              <a:rPr lang="sk-SK" sz="1100" b="0" dirty="0" err="1"/>
              <a:t>move</a:t>
            </a:r>
            <a:r>
              <a:rPr lang="sk-SK" sz="1100" b="0" dirty="0"/>
              <a:t> to </a:t>
            </a:r>
            <a:r>
              <a:rPr lang="sk-SK" sz="1100" b="0" dirty="0" err="1"/>
              <a:t>the</a:t>
            </a:r>
            <a:r>
              <a:rPr lang="sk-SK" sz="1100" b="0" dirty="0"/>
              <a:t> </a:t>
            </a:r>
            <a:r>
              <a:rPr lang="sk-SK" sz="1100" b="0" dirty="0" err="1"/>
              <a:t>shooting</a:t>
            </a:r>
            <a:r>
              <a:rPr lang="sk-SK" sz="1100" b="0" dirty="0"/>
              <a:t> </a:t>
            </a:r>
            <a:r>
              <a:rPr lang="sk-SK" sz="1100" b="0" dirty="0" err="1"/>
              <a:t>position</a:t>
            </a:r>
            <a:r>
              <a:rPr lang="sk-SK" sz="1100" b="0" dirty="0"/>
              <a:t> and </a:t>
            </a:r>
            <a:r>
              <a:rPr lang="sk-SK" sz="1100" b="0" dirty="0" err="1"/>
              <a:t>commence</a:t>
            </a:r>
            <a:r>
              <a:rPr lang="sk-SK" sz="1100" b="0" dirty="0"/>
              <a:t> </a:t>
            </a:r>
            <a:r>
              <a:rPr lang="sk-SK" sz="1100" b="0" dirty="0" err="1"/>
              <a:t>the</a:t>
            </a:r>
            <a:r>
              <a:rPr lang="sk-SK" sz="1100" b="0" dirty="0"/>
              <a:t> </a:t>
            </a:r>
            <a:r>
              <a:rPr lang="sk-SK" sz="1100" b="0" dirty="0" err="1"/>
              <a:t>course</a:t>
            </a:r>
            <a:r>
              <a:rPr lang="sk-SK" sz="1100" b="0" dirty="0"/>
              <a:t> of </a:t>
            </a:r>
            <a:r>
              <a:rPr lang="sk-SK" sz="1100" b="0" dirty="0" err="1"/>
              <a:t>fire</a:t>
            </a:r>
            <a:r>
              <a:rPr lang="sk-SK" sz="1100" b="0" dirty="0"/>
              <a:t>.</a:t>
            </a:r>
          </a:p>
          <a:p>
            <a:r>
              <a:rPr lang="en-US" sz="1100" b="0" dirty="0"/>
              <a:t>•</a:t>
            </a:r>
            <a:r>
              <a:rPr lang="sk-SK" sz="1100" b="0" dirty="0"/>
              <a:t> No </a:t>
            </a:r>
            <a:r>
              <a:rPr lang="sk-SK" sz="1100" b="0" dirty="0" err="1"/>
              <a:t>assistance</a:t>
            </a:r>
            <a:r>
              <a:rPr lang="sk-SK" sz="1100" b="0" dirty="0"/>
              <a:t> </a:t>
            </a:r>
            <a:r>
              <a:rPr lang="sk-SK" sz="1100" b="0" dirty="0" err="1"/>
              <a:t>may</a:t>
            </a:r>
            <a:r>
              <a:rPr lang="sk-SK" sz="1100" b="0" dirty="0"/>
              <a:t> </a:t>
            </a:r>
            <a:r>
              <a:rPr lang="sk-SK" sz="1100" b="0" dirty="0" err="1"/>
              <a:t>be</a:t>
            </a:r>
            <a:r>
              <a:rPr lang="sk-SK" sz="1100" b="0" dirty="0"/>
              <a:t> </a:t>
            </a:r>
            <a:r>
              <a:rPr lang="sk-SK" sz="1100" b="0" dirty="0" err="1"/>
              <a:t>given</a:t>
            </a:r>
            <a:r>
              <a:rPr lang="sk-SK" sz="1100" b="0" dirty="0"/>
              <a:t> to </a:t>
            </a:r>
            <a:r>
              <a:rPr lang="sk-SK" sz="1100" b="0" dirty="0" err="1"/>
              <a:t>the</a:t>
            </a:r>
            <a:r>
              <a:rPr lang="sk-SK" sz="1100" b="0" dirty="0"/>
              <a:t> </a:t>
            </a:r>
            <a:r>
              <a:rPr lang="sk-SK" sz="1100" b="0" dirty="0" err="1"/>
              <a:t>shooter</a:t>
            </a:r>
            <a:r>
              <a:rPr lang="sk-SK" sz="1100" b="0" dirty="0"/>
              <a:t> </a:t>
            </a:r>
            <a:r>
              <a:rPr lang="sk-SK" sz="1100" b="0" dirty="0" err="1"/>
              <a:t>during</a:t>
            </a:r>
            <a:r>
              <a:rPr lang="sk-SK" sz="1100" b="0" dirty="0"/>
              <a:t> </a:t>
            </a:r>
            <a:r>
              <a:rPr lang="sk-SK" sz="1100" b="0" dirty="0" err="1"/>
              <a:t>Course</a:t>
            </a:r>
            <a:r>
              <a:rPr lang="sk-SK" sz="1100" b="0" dirty="0"/>
              <a:t> of </a:t>
            </a:r>
            <a:r>
              <a:rPr lang="sk-SK" sz="1100" b="0" dirty="0" err="1"/>
              <a:t>Fire</a:t>
            </a:r>
            <a:r>
              <a:rPr lang="sk-SK" sz="1100" b="0" dirty="0"/>
              <a:t>.</a:t>
            </a:r>
          </a:p>
          <a:p>
            <a:r>
              <a:rPr lang="en-US" sz="1100" b="0" dirty="0"/>
              <a:t>•</a:t>
            </a:r>
            <a:r>
              <a:rPr lang="sk-SK" sz="1100" b="0" dirty="0"/>
              <a:t>No </a:t>
            </a:r>
            <a:r>
              <a:rPr lang="sk-SK" sz="1100" b="0" dirty="0" err="1"/>
              <a:t>equipment</a:t>
            </a:r>
            <a:r>
              <a:rPr lang="sk-SK" sz="1100" b="0" dirty="0"/>
              <a:t> – </a:t>
            </a:r>
            <a:r>
              <a:rPr lang="sk-SK" sz="1100" b="0" dirty="0" err="1"/>
              <a:t>except</a:t>
            </a:r>
            <a:r>
              <a:rPr lang="sk-SK" sz="1100" b="0" dirty="0"/>
              <a:t> </a:t>
            </a:r>
            <a:r>
              <a:rPr lang="sk-SK" sz="1100" b="0" dirty="0" err="1"/>
              <a:t>binoculars</a:t>
            </a:r>
            <a:r>
              <a:rPr lang="sk-SK" sz="1100" b="0" dirty="0"/>
              <a:t>, </a:t>
            </a:r>
            <a:r>
              <a:rPr lang="sk-SK" sz="1100" b="0" dirty="0" err="1"/>
              <a:t>rangefinders</a:t>
            </a:r>
            <a:r>
              <a:rPr lang="sk-SK" sz="1100" b="0" dirty="0"/>
              <a:t>, </a:t>
            </a:r>
            <a:r>
              <a:rPr lang="sk-SK" sz="1100" b="0" dirty="0" err="1"/>
              <a:t>spectives</a:t>
            </a:r>
            <a:r>
              <a:rPr lang="sk-SK" sz="1100" b="0" dirty="0"/>
              <a:t> </a:t>
            </a:r>
            <a:r>
              <a:rPr lang="sk-SK" sz="1100" b="0" dirty="0" err="1"/>
              <a:t>may</a:t>
            </a:r>
            <a:r>
              <a:rPr lang="sk-SK" sz="1100" b="0" dirty="0"/>
              <a:t> </a:t>
            </a:r>
            <a:r>
              <a:rPr lang="sk-SK" sz="1100" b="0" dirty="0" err="1"/>
              <a:t>be</a:t>
            </a:r>
            <a:r>
              <a:rPr lang="sk-SK" sz="1100" b="0" dirty="0"/>
              <a:t> </a:t>
            </a:r>
            <a:r>
              <a:rPr lang="sk-SK" sz="1100" b="0" dirty="0" err="1"/>
              <a:t>used</a:t>
            </a:r>
            <a:r>
              <a:rPr lang="sk-SK" sz="1100" b="0" dirty="0"/>
              <a:t> </a:t>
            </a:r>
            <a:r>
              <a:rPr lang="sk-SK" sz="1100" b="0" dirty="0" err="1"/>
              <a:t>during</a:t>
            </a:r>
            <a:r>
              <a:rPr lang="sk-SK" sz="1100" b="0" dirty="0"/>
              <a:t> </a:t>
            </a:r>
            <a:r>
              <a:rPr lang="sk-SK" sz="1100" b="0" dirty="0" err="1"/>
              <a:t>stage</a:t>
            </a:r>
            <a:r>
              <a:rPr lang="sk-SK" sz="1100" b="0" dirty="0"/>
              <a:t> </a:t>
            </a:r>
            <a:r>
              <a:rPr lang="sk-SK" sz="1100" b="0" dirty="0" err="1"/>
              <a:t>briefing</a:t>
            </a:r>
            <a:r>
              <a:rPr lang="sk-SK" sz="1100" b="0" dirty="0"/>
              <a:t>.</a:t>
            </a:r>
          </a:p>
          <a:p>
            <a:r>
              <a:rPr lang="en-US" sz="1100" b="0" dirty="0"/>
              <a:t>•</a:t>
            </a:r>
            <a:r>
              <a:rPr lang="sk-SK" sz="1100" b="0" dirty="0"/>
              <a:t> No </a:t>
            </a:r>
            <a:r>
              <a:rPr lang="sk-SK" sz="1100" b="0" dirty="0" err="1"/>
              <a:t>equipment</a:t>
            </a:r>
            <a:r>
              <a:rPr lang="sk-SK" sz="1100" b="0" dirty="0"/>
              <a:t> </a:t>
            </a:r>
            <a:r>
              <a:rPr lang="sk-SK" sz="1100" b="0" dirty="0" err="1"/>
              <a:t>will</a:t>
            </a:r>
            <a:r>
              <a:rPr lang="sk-SK" sz="1100" b="0" dirty="0"/>
              <a:t> </a:t>
            </a:r>
            <a:r>
              <a:rPr lang="sk-SK" sz="1100" b="0" dirty="0" err="1"/>
              <a:t>be</a:t>
            </a:r>
            <a:r>
              <a:rPr lang="sk-SK" sz="1100" b="0" dirty="0"/>
              <a:t> </a:t>
            </a:r>
            <a:r>
              <a:rPr lang="sk-SK" sz="1100" b="0" dirty="0" err="1"/>
              <a:t>allowed</a:t>
            </a:r>
            <a:r>
              <a:rPr lang="sk-SK" sz="1100" b="0" dirty="0"/>
              <a:t> to </a:t>
            </a:r>
            <a:r>
              <a:rPr lang="sk-SK" sz="1100" b="0" dirty="0" err="1"/>
              <a:t>be</a:t>
            </a:r>
            <a:r>
              <a:rPr lang="sk-SK" sz="1100" b="0" dirty="0"/>
              <a:t> pre-</a:t>
            </a:r>
            <a:r>
              <a:rPr lang="sk-SK" sz="1100" b="0" dirty="0" err="1"/>
              <a:t>stage</a:t>
            </a:r>
            <a:r>
              <a:rPr lang="sk-SK" sz="1100" b="0" dirty="0"/>
              <a:t> </a:t>
            </a:r>
            <a:r>
              <a:rPr lang="sk-SK" sz="1100" b="0" dirty="0" err="1"/>
              <a:t>unless</a:t>
            </a:r>
            <a:r>
              <a:rPr lang="sk-SK" sz="1100" b="0" dirty="0"/>
              <a:t> </a:t>
            </a:r>
            <a:r>
              <a:rPr lang="sk-SK" sz="1100" b="0" dirty="0" err="1"/>
              <a:t>stated</a:t>
            </a:r>
            <a:r>
              <a:rPr lang="sk-SK" sz="1100" b="0" dirty="0"/>
              <a:t> in </a:t>
            </a:r>
            <a:r>
              <a:rPr lang="sk-SK" sz="1100" b="0" dirty="0" err="1"/>
              <a:t>the</a:t>
            </a:r>
            <a:r>
              <a:rPr lang="sk-SK" sz="1100" b="0" dirty="0"/>
              <a:t> </a:t>
            </a:r>
            <a:r>
              <a:rPr lang="sk-SK" sz="1100" b="0" dirty="0" err="1"/>
              <a:t>stage</a:t>
            </a:r>
            <a:r>
              <a:rPr lang="sk-SK" sz="1100" b="0" dirty="0"/>
              <a:t> </a:t>
            </a:r>
            <a:r>
              <a:rPr lang="sk-SK" sz="1100" b="0" dirty="0" err="1"/>
              <a:t>briefing</a:t>
            </a:r>
            <a:r>
              <a:rPr lang="sk-SK" sz="1100" b="0" dirty="0"/>
              <a:t>.</a:t>
            </a:r>
          </a:p>
          <a:p>
            <a:r>
              <a:rPr lang="en-US" sz="1100" b="0" dirty="0"/>
              <a:t>•</a:t>
            </a:r>
            <a:r>
              <a:rPr lang="sk-SK" sz="1100" b="0" dirty="0"/>
              <a:t> </a:t>
            </a:r>
            <a:r>
              <a:rPr lang="sk-SK" sz="1100" b="0" dirty="0" err="1"/>
              <a:t>Target</a:t>
            </a:r>
            <a:r>
              <a:rPr lang="sk-SK" sz="1100" b="0" dirty="0"/>
              <a:t> </a:t>
            </a:r>
            <a:r>
              <a:rPr lang="sk-SK" sz="1100" b="0" dirty="0" err="1"/>
              <a:t>ranges</a:t>
            </a:r>
            <a:r>
              <a:rPr lang="sk-SK" sz="1100" b="0" dirty="0"/>
              <a:t> </a:t>
            </a:r>
            <a:r>
              <a:rPr lang="sk-SK" sz="1100" b="0" dirty="0" err="1"/>
              <a:t>could</a:t>
            </a:r>
            <a:r>
              <a:rPr lang="sk-SK" sz="1100" b="0" dirty="0"/>
              <a:t> </a:t>
            </a:r>
            <a:r>
              <a:rPr lang="sk-SK" sz="1100" b="0" dirty="0" err="1"/>
              <a:t>little</a:t>
            </a:r>
            <a:r>
              <a:rPr lang="sk-SK" sz="1100" b="0" dirty="0"/>
              <a:t> </a:t>
            </a:r>
            <a:r>
              <a:rPr lang="sk-SK" sz="1100" b="0" dirty="0" err="1"/>
              <a:t>different</a:t>
            </a:r>
            <a:r>
              <a:rPr lang="sk-SK" sz="1100" b="0" dirty="0"/>
              <a:t> as </a:t>
            </a:r>
            <a:r>
              <a:rPr lang="sk-SK" sz="1100" b="0" dirty="0" err="1"/>
              <a:t>writen</a:t>
            </a:r>
            <a:r>
              <a:rPr lang="sk-SK" sz="1100" b="0" dirty="0"/>
              <a:t> in </a:t>
            </a:r>
            <a:r>
              <a:rPr lang="sk-SK" sz="1100" b="0" dirty="0" err="1"/>
              <a:t>stage</a:t>
            </a:r>
            <a:r>
              <a:rPr lang="sk-SK" sz="1100" b="0" dirty="0"/>
              <a:t> </a:t>
            </a:r>
            <a:r>
              <a:rPr lang="sk-SK" sz="1100" b="0" dirty="0" err="1"/>
              <a:t>description</a:t>
            </a:r>
            <a:endParaRPr lang="sk-SK" sz="1100" b="0" dirty="0"/>
          </a:p>
          <a:p>
            <a:endParaRPr lang="sk-SK" sz="1100" b="0" dirty="0"/>
          </a:p>
          <a:p>
            <a:endParaRPr lang="en-US" sz="1100" b="0" dirty="0"/>
          </a:p>
          <a:p>
            <a:endParaRPr lang="sk-SK" sz="1100" b="0" dirty="0"/>
          </a:p>
          <a:p>
            <a:r>
              <a:rPr lang="en-US" sz="1100" b="0" dirty="0"/>
              <a:t> </a:t>
            </a:r>
          </a:p>
          <a:p>
            <a:endParaRPr lang="sk-SK" sz="1100" b="0" dirty="0"/>
          </a:p>
          <a:p>
            <a:endParaRPr lang="en-US" sz="1100" b="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BB25DDD-348C-4453-9FD1-C656F37EC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24" t="18939" r="8161" b="35702"/>
          <a:stretch/>
        </p:blipFill>
        <p:spPr>
          <a:xfrm>
            <a:off x="5054060" y="3963579"/>
            <a:ext cx="1056829" cy="1056829"/>
          </a:xfrm>
          <a:prstGeom prst="rect">
            <a:avLst/>
          </a:prstGeom>
        </p:spPr>
      </p:pic>
      <p:pic>
        <p:nvPicPr>
          <p:cNvPr id="6" name="Grafický objekt 5" descr="Hlava s ozubenými kolieskami">
            <a:extLst>
              <a:ext uri="{FF2B5EF4-FFF2-40B4-BE49-F238E27FC236}">
                <a16:creationId xmlns:a16="http://schemas.microsoft.com/office/drawing/2014/main" id="{41E0E417-4CA8-420E-8742-B4D24F70C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9488" y="3963579"/>
            <a:ext cx="914400" cy="91440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9B809933-39E5-403A-8E22-9EB0BFF9A9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23886" r="7904" b="22832"/>
          <a:stretch/>
        </p:blipFill>
        <p:spPr bwMode="auto">
          <a:xfrm>
            <a:off x="7287022" y="4449639"/>
            <a:ext cx="1555340" cy="43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929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7DD369A0-C224-4D6C-A479-C69A6F02D3F2}"/>
              </a:ext>
            </a:extLst>
          </p:cNvPr>
          <p:cNvSpPr txBox="1">
            <a:spLocks/>
          </p:cNvSpPr>
          <p:nvPr/>
        </p:nvSpPr>
        <p:spPr>
          <a:xfrm>
            <a:off x="360363" y="148680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89720D20-A709-454A-80E5-EA57B19AF631}"/>
              </a:ext>
            </a:extLst>
          </p:cNvPr>
          <p:cNvSpPr txBox="1">
            <a:spLocks/>
          </p:cNvSpPr>
          <p:nvPr/>
        </p:nvSpPr>
        <p:spPr>
          <a:xfrm>
            <a:off x="487781" y="502642"/>
            <a:ext cx="3466545" cy="3521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100" b="0" dirty="0"/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B9AB6F0B-A56E-443E-8227-3BEEDB99D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775089"/>
              </p:ext>
            </p:extLst>
          </p:nvPr>
        </p:nvGraphicFramePr>
        <p:xfrm>
          <a:off x="82549" y="69850"/>
          <a:ext cx="8989086" cy="4994033"/>
        </p:xfrm>
        <a:graphic>
          <a:graphicData uri="http://schemas.openxmlformats.org/drawingml/2006/table">
            <a:tbl>
              <a:tblPr/>
              <a:tblGrid>
                <a:gridCol w="844244">
                  <a:extLst>
                    <a:ext uri="{9D8B030D-6E8A-4147-A177-3AD203B41FA5}">
                      <a16:colId xmlns:a16="http://schemas.microsoft.com/office/drawing/2014/main" val="313896717"/>
                    </a:ext>
                  </a:extLst>
                </a:gridCol>
                <a:gridCol w="512354">
                  <a:extLst>
                    <a:ext uri="{9D8B030D-6E8A-4147-A177-3AD203B41FA5}">
                      <a16:colId xmlns:a16="http://schemas.microsoft.com/office/drawing/2014/main" val="2051207917"/>
                    </a:ext>
                  </a:extLst>
                </a:gridCol>
                <a:gridCol w="717820">
                  <a:extLst>
                    <a:ext uri="{9D8B030D-6E8A-4147-A177-3AD203B41FA5}">
                      <a16:colId xmlns:a16="http://schemas.microsoft.com/office/drawing/2014/main" val="172217695"/>
                    </a:ext>
                  </a:extLst>
                </a:gridCol>
                <a:gridCol w="784066">
                  <a:extLst>
                    <a:ext uri="{9D8B030D-6E8A-4147-A177-3AD203B41FA5}">
                      <a16:colId xmlns:a16="http://schemas.microsoft.com/office/drawing/2014/main" val="2497330677"/>
                    </a:ext>
                  </a:extLst>
                </a:gridCol>
                <a:gridCol w="1061195">
                  <a:extLst>
                    <a:ext uri="{9D8B030D-6E8A-4147-A177-3AD203B41FA5}">
                      <a16:colId xmlns:a16="http://schemas.microsoft.com/office/drawing/2014/main" val="1318311172"/>
                    </a:ext>
                  </a:extLst>
                </a:gridCol>
                <a:gridCol w="5069407">
                  <a:extLst>
                    <a:ext uri="{9D8B030D-6E8A-4147-A177-3AD203B41FA5}">
                      <a16:colId xmlns:a16="http://schemas.microsoft.com/office/drawing/2014/main" val="1170995784"/>
                    </a:ext>
                  </a:extLst>
                </a:gridCol>
              </a:tblGrid>
              <a:tr h="1715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No.1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8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 LAYOUT</a:t>
                      </a:r>
                    </a:p>
                  </a:txBody>
                  <a:tcPr marL="6853" marR="6853" marT="6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681229"/>
                  </a:ext>
                </a:extLst>
              </a:tr>
              <a:tr h="18973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DOM/HOUSE OF FUN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95817"/>
                  </a:ext>
                </a:extLst>
              </a:tr>
              <a:tr h="171544">
                <a:tc gridSpan="4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Pozície/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Positions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88735"/>
                  </a:ext>
                </a:extLst>
              </a:tr>
              <a:tr h="171544">
                <a:tc gridSpan="4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Počet terčov/Targets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244"/>
                  </a:ext>
                </a:extLst>
              </a:tr>
              <a:tr h="171544">
                <a:tc gridSpan="4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Čas/Time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120s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90s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953053"/>
                  </a:ext>
                </a:extLst>
              </a:tr>
              <a:tr h="171544">
                <a:tc gridSpan="4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 skóre/Max.Score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239508"/>
                  </a:ext>
                </a:extLst>
              </a:tr>
              <a:tr h="171544">
                <a:tc gridSpan="4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Max.nábojov/Max.Rounds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22297"/>
                  </a:ext>
                </a:extLst>
              </a:tr>
              <a:tr h="171544">
                <a:tc rowSpan="5" gridSpan="4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Vybavenie/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Gear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l" fontAlgn="t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sand</a:t>
                      </a: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bag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74285"/>
                  </a:ext>
                </a:extLst>
              </a:tr>
              <a:tr h="171544"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big </a:t>
                      </a:r>
                      <a:r>
                        <a:rPr lang="sk-SK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bag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7788"/>
                  </a:ext>
                </a:extLst>
              </a:tr>
              <a:tr h="171544"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77930"/>
                  </a:ext>
                </a:extLst>
              </a:tr>
              <a:tr h="171544"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2736"/>
                  </a:ext>
                </a:extLst>
              </a:tr>
              <a:tr h="171544"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9239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Vzdialenosť/Distance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03859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A4 18x25cm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5x5cm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0060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105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Dia 25cm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8x8cm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4090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I2 35x50cm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14505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I2 35x50cm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19197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I3 40x55cm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06065"/>
                  </a:ext>
                </a:extLst>
              </a:tr>
              <a:tr h="17154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Priebeh streleckej činnosti/COF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4876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Pozícia/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Pos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Hits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Engagements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37256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1-2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30500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1-2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398871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1-2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2489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1-2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61761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1-2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53300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0715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548122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601386"/>
                  </a:ext>
                </a:extLst>
              </a:tr>
              <a:tr h="169658">
                <a:tc gridSpan="6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Popis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125853"/>
                  </a:ext>
                </a:extLst>
              </a:tr>
            </a:tbl>
          </a:graphicData>
        </a:graphic>
      </p:graphicFrame>
      <p:sp>
        <p:nvSpPr>
          <p:cNvPr id="16" name="Vývojový diagram: proces 15">
            <a:extLst>
              <a:ext uri="{FF2B5EF4-FFF2-40B4-BE49-F238E27FC236}">
                <a16:creationId xmlns:a16="http://schemas.microsoft.com/office/drawing/2014/main" id="{55D62025-B051-45F0-8145-E1568E5A28ED}"/>
              </a:ext>
            </a:extLst>
          </p:cNvPr>
          <p:cNvSpPr/>
          <p:nvPr/>
        </p:nvSpPr>
        <p:spPr>
          <a:xfrm>
            <a:off x="6772415" y="240802"/>
            <a:ext cx="400970" cy="468257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2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3" name="Šípka: doprava 22">
            <a:extLst>
              <a:ext uri="{FF2B5EF4-FFF2-40B4-BE49-F238E27FC236}">
                <a16:creationId xmlns:a16="http://schemas.microsoft.com/office/drawing/2014/main" id="{2CB58B99-D724-4B3F-A1DC-0310C145EE05}"/>
              </a:ext>
            </a:extLst>
          </p:cNvPr>
          <p:cNvSpPr/>
          <p:nvPr/>
        </p:nvSpPr>
        <p:spPr>
          <a:xfrm>
            <a:off x="5498268" y="240802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105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m</a:t>
            </a:r>
          </a:p>
        </p:txBody>
      </p:sp>
      <p:sp>
        <p:nvSpPr>
          <p:cNvPr id="24" name="Sedemuholník 23">
            <a:extLst>
              <a:ext uri="{FF2B5EF4-FFF2-40B4-BE49-F238E27FC236}">
                <a16:creationId xmlns:a16="http://schemas.microsoft.com/office/drawing/2014/main" id="{BFD67B7D-B7B2-4475-A660-5801C891FF3A}"/>
              </a:ext>
            </a:extLst>
          </p:cNvPr>
          <p:cNvSpPr/>
          <p:nvPr/>
        </p:nvSpPr>
        <p:spPr>
          <a:xfrm>
            <a:off x="5157051" y="3323844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1</a:t>
            </a:r>
          </a:p>
        </p:txBody>
      </p:sp>
      <p:sp>
        <p:nvSpPr>
          <p:cNvPr id="25" name="Sedemuholník 24">
            <a:extLst>
              <a:ext uri="{FF2B5EF4-FFF2-40B4-BE49-F238E27FC236}">
                <a16:creationId xmlns:a16="http://schemas.microsoft.com/office/drawing/2014/main" id="{8B2B2944-A510-4F2E-A457-AA8E8E3DE888}"/>
              </a:ext>
            </a:extLst>
          </p:cNvPr>
          <p:cNvSpPr/>
          <p:nvPr/>
        </p:nvSpPr>
        <p:spPr>
          <a:xfrm>
            <a:off x="5579023" y="2649087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2</a:t>
            </a:r>
          </a:p>
        </p:txBody>
      </p:sp>
      <p:sp>
        <p:nvSpPr>
          <p:cNvPr id="26" name="Sedemuholník 25">
            <a:extLst>
              <a:ext uri="{FF2B5EF4-FFF2-40B4-BE49-F238E27FC236}">
                <a16:creationId xmlns:a16="http://schemas.microsoft.com/office/drawing/2014/main" id="{4841E682-B32A-45F7-96EA-2C7B1EB2C357}"/>
              </a:ext>
            </a:extLst>
          </p:cNvPr>
          <p:cNvSpPr/>
          <p:nvPr/>
        </p:nvSpPr>
        <p:spPr>
          <a:xfrm>
            <a:off x="6216755" y="1917557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3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7" name="Sedemuholník 26">
            <a:extLst>
              <a:ext uri="{FF2B5EF4-FFF2-40B4-BE49-F238E27FC236}">
                <a16:creationId xmlns:a16="http://schemas.microsoft.com/office/drawing/2014/main" id="{D09DB78D-E558-4DE2-8BD3-FE8767AF51AB}"/>
              </a:ext>
            </a:extLst>
          </p:cNvPr>
          <p:cNvSpPr/>
          <p:nvPr/>
        </p:nvSpPr>
        <p:spPr>
          <a:xfrm>
            <a:off x="7305656" y="3328021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5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CCBD360D-CFC6-44FA-A037-0E8DA782676B}"/>
              </a:ext>
            </a:extLst>
          </p:cNvPr>
          <p:cNvSpPr/>
          <p:nvPr/>
        </p:nvSpPr>
        <p:spPr>
          <a:xfrm>
            <a:off x="5349161" y="4258260"/>
            <a:ext cx="2026502" cy="173082"/>
          </a:xfrm>
          <a:prstGeom prst="rect">
            <a:avLst/>
          </a:prstGeom>
          <a:solidFill>
            <a:srgbClr val="7FD5F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9" name="Obdĺžnik 28">
            <a:extLst>
              <a:ext uri="{FF2B5EF4-FFF2-40B4-BE49-F238E27FC236}">
                <a16:creationId xmlns:a16="http://schemas.microsoft.com/office/drawing/2014/main" id="{BB392404-B9CD-4B00-971D-05491EA1C1F1}"/>
              </a:ext>
            </a:extLst>
          </p:cNvPr>
          <p:cNvSpPr/>
          <p:nvPr/>
        </p:nvSpPr>
        <p:spPr>
          <a:xfrm rot="7505152">
            <a:off x="5037332" y="2920837"/>
            <a:ext cx="1736209" cy="140013"/>
          </a:xfrm>
          <a:prstGeom prst="rect">
            <a:avLst/>
          </a:prstGeom>
          <a:solidFill>
            <a:srgbClr val="7FD5F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30" name="Obdĺžnik 29">
            <a:extLst>
              <a:ext uri="{FF2B5EF4-FFF2-40B4-BE49-F238E27FC236}">
                <a16:creationId xmlns:a16="http://schemas.microsoft.com/office/drawing/2014/main" id="{D5C1E0CD-38D8-403A-B157-0B6C39B5F9BB}"/>
              </a:ext>
            </a:extLst>
          </p:cNvPr>
          <p:cNvSpPr/>
          <p:nvPr/>
        </p:nvSpPr>
        <p:spPr>
          <a:xfrm rot="3369075">
            <a:off x="5965881" y="2911477"/>
            <a:ext cx="1736209" cy="140013"/>
          </a:xfrm>
          <a:prstGeom prst="rect">
            <a:avLst/>
          </a:prstGeom>
          <a:solidFill>
            <a:srgbClr val="7FD5F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31" name="Obdĺžnik 30">
            <a:extLst>
              <a:ext uri="{FF2B5EF4-FFF2-40B4-BE49-F238E27FC236}">
                <a16:creationId xmlns:a16="http://schemas.microsoft.com/office/drawing/2014/main" id="{04D31842-0352-498A-8825-4576B5909230}"/>
              </a:ext>
            </a:extLst>
          </p:cNvPr>
          <p:cNvSpPr/>
          <p:nvPr/>
        </p:nvSpPr>
        <p:spPr>
          <a:xfrm rot="5400000">
            <a:off x="5072421" y="3898851"/>
            <a:ext cx="751886" cy="140014"/>
          </a:xfrm>
          <a:prstGeom prst="rect">
            <a:avLst/>
          </a:prstGeom>
          <a:solidFill>
            <a:srgbClr val="7FD5F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32" name="Obdĺžnik 31">
            <a:extLst>
              <a:ext uri="{FF2B5EF4-FFF2-40B4-BE49-F238E27FC236}">
                <a16:creationId xmlns:a16="http://schemas.microsoft.com/office/drawing/2014/main" id="{9FFFCCFF-AC47-471F-9596-EDAD1820D6DB}"/>
              </a:ext>
            </a:extLst>
          </p:cNvPr>
          <p:cNvSpPr/>
          <p:nvPr/>
        </p:nvSpPr>
        <p:spPr>
          <a:xfrm rot="5400000">
            <a:off x="6894809" y="3898851"/>
            <a:ext cx="751886" cy="140014"/>
          </a:xfrm>
          <a:prstGeom prst="rect">
            <a:avLst/>
          </a:prstGeom>
          <a:solidFill>
            <a:srgbClr val="7FD5F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33" name="Sedemuholník 32">
            <a:extLst>
              <a:ext uri="{FF2B5EF4-FFF2-40B4-BE49-F238E27FC236}">
                <a16:creationId xmlns:a16="http://schemas.microsoft.com/office/drawing/2014/main" id="{1619450B-0910-42EA-9CFE-F9A90289896B}"/>
              </a:ext>
            </a:extLst>
          </p:cNvPr>
          <p:cNvSpPr/>
          <p:nvPr/>
        </p:nvSpPr>
        <p:spPr>
          <a:xfrm>
            <a:off x="6883684" y="2649087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4</a:t>
            </a:r>
          </a:p>
        </p:txBody>
      </p:sp>
      <p:sp>
        <p:nvSpPr>
          <p:cNvPr id="2" name="Šípka: doprava 1">
            <a:extLst>
              <a:ext uri="{FF2B5EF4-FFF2-40B4-BE49-F238E27FC236}">
                <a16:creationId xmlns:a16="http://schemas.microsoft.com/office/drawing/2014/main" id="{9F503FBA-6C5E-2B51-B397-D28C69B1F124}"/>
              </a:ext>
            </a:extLst>
          </p:cNvPr>
          <p:cNvSpPr/>
          <p:nvPr/>
        </p:nvSpPr>
        <p:spPr>
          <a:xfrm>
            <a:off x="5302707" y="958592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60m</a:t>
            </a:r>
          </a:p>
        </p:txBody>
      </p:sp>
      <p:sp>
        <p:nvSpPr>
          <p:cNvPr id="4" name="Vývojový diagram: proces 3">
            <a:extLst>
              <a:ext uri="{FF2B5EF4-FFF2-40B4-BE49-F238E27FC236}">
                <a16:creationId xmlns:a16="http://schemas.microsoft.com/office/drawing/2014/main" id="{09B8FF81-E031-227E-6D2E-7C88BE6474CC}"/>
              </a:ext>
            </a:extLst>
          </p:cNvPr>
          <p:cNvSpPr/>
          <p:nvPr/>
        </p:nvSpPr>
        <p:spPr>
          <a:xfrm>
            <a:off x="6683199" y="958592"/>
            <a:ext cx="400970" cy="468257"/>
          </a:xfrm>
          <a:prstGeom prst="flowChartProcess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804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7DD369A0-C224-4D6C-A479-C69A6F02D3F2}"/>
              </a:ext>
            </a:extLst>
          </p:cNvPr>
          <p:cNvSpPr txBox="1">
            <a:spLocks/>
          </p:cNvSpPr>
          <p:nvPr/>
        </p:nvSpPr>
        <p:spPr>
          <a:xfrm>
            <a:off x="360363" y="148680"/>
            <a:ext cx="4719582" cy="910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600" dirty="0">
              <a:solidFill>
                <a:srgbClr val="0070C0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89720D20-A709-454A-80E5-EA57B19AF631}"/>
              </a:ext>
            </a:extLst>
          </p:cNvPr>
          <p:cNvSpPr txBox="1">
            <a:spLocks/>
          </p:cNvSpPr>
          <p:nvPr/>
        </p:nvSpPr>
        <p:spPr>
          <a:xfrm>
            <a:off x="487781" y="502642"/>
            <a:ext cx="3466545" cy="35219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100" b="0" dirty="0"/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B9AB6F0B-A56E-443E-8227-3BEEDB99D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359920"/>
              </p:ext>
            </p:extLst>
          </p:nvPr>
        </p:nvGraphicFramePr>
        <p:xfrm>
          <a:off x="82551" y="69850"/>
          <a:ext cx="9170631" cy="4994033"/>
        </p:xfrm>
        <a:graphic>
          <a:graphicData uri="http://schemas.openxmlformats.org/drawingml/2006/table">
            <a:tbl>
              <a:tblPr/>
              <a:tblGrid>
                <a:gridCol w="738319">
                  <a:extLst>
                    <a:ext uri="{9D8B030D-6E8A-4147-A177-3AD203B41FA5}">
                      <a16:colId xmlns:a16="http://schemas.microsoft.com/office/drawing/2014/main" val="313896717"/>
                    </a:ext>
                  </a:extLst>
                </a:gridCol>
                <a:gridCol w="2176079">
                  <a:extLst>
                    <a:ext uri="{9D8B030D-6E8A-4147-A177-3AD203B41FA5}">
                      <a16:colId xmlns:a16="http://schemas.microsoft.com/office/drawing/2014/main" val="2516502590"/>
                    </a:ext>
                  </a:extLst>
                </a:gridCol>
                <a:gridCol w="811955">
                  <a:extLst>
                    <a:ext uri="{9D8B030D-6E8A-4147-A177-3AD203B41FA5}">
                      <a16:colId xmlns:a16="http://schemas.microsoft.com/office/drawing/2014/main" val="172217695"/>
                    </a:ext>
                  </a:extLst>
                </a:gridCol>
                <a:gridCol w="5444278">
                  <a:extLst>
                    <a:ext uri="{9D8B030D-6E8A-4147-A177-3AD203B41FA5}">
                      <a16:colId xmlns:a16="http://schemas.microsoft.com/office/drawing/2014/main" val="1170995784"/>
                    </a:ext>
                  </a:extLst>
                </a:gridCol>
              </a:tblGrid>
              <a:tr h="1715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No.2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8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 LAYOUT</a:t>
                      </a:r>
                    </a:p>
                  </a:txBody>
                  <a:tcPr marL="6853" marR="6853" marT="68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681229"/>
                  </a:ext>
                </a:extLst>
              </a:tr>
              <a:tr h="1897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Stĺpy/</a:t>
                      </a:r>
                      <a:r>
                        <a:rPr lang="sk-SK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Pilots</a:t>
                      </a:r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95817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Pozície/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Positions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88735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Počet terčov/Targets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244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Čas/Time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90s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953053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 skóre/Max.Score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239508"/>
                  </a:ext>
                </a:extLst>
              </a:tr>
              <a:tr h="1715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Max.nábojov/Max.Rounds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22297"/>
                  </a:ext>
                </a:extLst>
              </a:tr>
              <a:tr h="171544">
                <a:tc rowSpan="5" gridSpan="2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Vybavenie/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Gear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74285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7788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77930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2736"/>
                  </a:ext>
                </a:extLst>
              </a:tr>
              <a:tr h="17154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9239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03859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Vzdialenosť/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Distance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0060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4cmx4cm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40903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8cmx8cm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14505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19197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06065"/>
                  </a:ext>
                </a:extLst>
              </a:tr>
              <a:tr h="17154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Priebeh streleckej činnosti/COF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4876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Pozícia/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Pos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Terč/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Target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Entgagements</a:t>
                      </a:r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37256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10-11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30500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10-11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398871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10-11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2489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10-11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61761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10-11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53300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07158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548122"/>
                  </a:ext>
                </a:extLst>
              </a:tr>
              <a:tr h="171544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601386"/>
                  </a:ext>
                </a:extLst>
              </a:tr>
              <a:tr h="169658">
                <a:tc gridSpan="4">
                  <a:txBody>
                    <a:bodyPr/>
                    <a:lstStyle/>
                    <a:p>
                      <a:pPr algn="l" fontAlgn="t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Popis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stage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:</a:t>
                      </a:r>
                    </a:p>
                  </a:txBody>
                  <a:tcPr marL="6853" marR="6853" marT="68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125853"/>
                  </a:ext>
                </a:extLst>
              </a:tr>
            </a:tbl>
          </a:graphicData>
        </a:graphic>
      </p:graphicFrame>
      <p:sp>
        <p:nvSpPr>
          <p:cNvPr id="18" name="Obdĺžnik 17">
            <a:extLst>
              <a:ext uri="{FF2B5EF4-FFF2-40B4-BE49-F238E27FC236}">
                <a16:creationId xmlns:a16="http://schemas.microsoft.com/office/drawing/2014/main" id="{0F937ADD-9BAC-4E91-9430-219AD48800F9}"/>
              </a:ext>
            </a:extLst>
          </p:cNvPr>
          <p:cNvSpPr/>
          <p:nvPr/>
        </p:nvSpPr>
        <p:spPr>
          <a:xfrm rot="16200000">
            <a:off x="4294738" y="4033301"/>
            <a:ext cx="815884" cy="291313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2" name="Sedemuholník 21">
            <a:extLst>
              <a:ext uri="{FF2B5EF4-FFF2-40B4-BE49-F238E27FC236}">
                <a16:creationId xmlns:a16="http://schemas.microsoft.com/office/drawing/2014/main" id="{8E5FE537-23BC-4C89-9612-2F3A33711647}"/>
              </a:ext>
            </a:extLst>
          </p:cNvPr>
          <p:cNvSpPr/>
          <p:nvPr/>
        </p:nvSpPr>
        <p:spPr>
          <a:xfrm>
            <a:off x="4557023" y="3433577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1</a:t>
            </a:r>
          </a:p>
        </p:txBody>
      </p:sp>
      <p:sp>
        <p:nvSpPr>
          <p:cNvPr id="24" name="Sedemuholník 23">
            <a:extLst>
              <a:ext uri="{FF2B5EF4-FFF2-40B4-BE49-F238E27FC236}">
                <a16:creationId xmlns:a16="http://schemas.microsoft.com/office/drawing/2014/main" id="{D9690966-7F56-4388-9A83-451261DF840C}"/>
              </a:ext>
            </a:extLst>
          </p:cNvPr>
          <p:cNvSpPr/>
          <p:nvPr/>
        </p:nvSpPr>
        <p:spPr>
          <a:xfrm>
            <a:off x="5259169" y="2914645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2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15" name="Šípka: doprava 14">
            <a:extLst>
              <a:ext uri="{FF2B5EF4-FFF2-40B4-BE49-F238E27FC236}">
                <a16:creationId xmlns:a16="http://schemas.microsoft.com/office/drawing/2014/main" id="{6828DE60-8350-42DA-94D6-B8D9D8C62BAB}"/>
              </a:ext>
            </a:extLst>
          </p:cNvPr>
          <p:cNvSpPr/>
          <p:nvPr/>
        </p:nvSpPr>
        <p:spPr>
          <a:xfrm>
            <a:off x="5993586" y="350786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10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0m</a:t>
            </a:r>
          </a:p>
        </p:txBody>
      </p:sp>
      <p:sp>
        <p:nvSpPr>
          <p:cNvPr id="23" name="Šípka: doprava 22">
            <a:extLst>
              <a:ext uri="{FF2B5EF4-FFF2-40B4-BE49-F238E27FC236}">
                <a16:creationId xmlns:a16="http://schemas.microsoft.com/office/drawing/2014/main" id="{376C7487-4B7B-45DA-BB73-1ABE68BC5D0C}"/>
              </a:ext>
            </a:extLst>
          </p:cNvPr>
          <p:cNvSpPr/>
          <p:nvPr/>
        </p:nvSpPr>
        <p:spPr>
          <a:xfrm>
            <a:off x="5993586" y="1137743"/>
            <a:ext cx="1141682" cy="506697"/>
          </a:xfrm>
          <a:prstGeom prst="rightArrow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50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m</a:t>
            </a:r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C02F77B8-F7CA-498E-9039-21A5FE9ABDA1}"/>
              </a:ext>
            </a:extLst>
          </p:cNvPr>
          <p:cNvSpPr/>
          <p:nvPr/>
        </p:nvSpPr>
        <p:spPr>
          <a:xfrm rot="16200000">
            <a:off x="4725027" y="3757336"/>
            <a:ext cx="1367811" cy="291313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6708882A-CFD4-4066-8B19-1195CBB4F230}"/>
              </a:ext>
            </a:extLst>
          </p:cNvPr>
          <p:cNvSpPr/>
          <p:nvPr/>
        </p:nvSpPr>
        <p:spPr>
          <a:xfrm rot="16200000">
            <a:off x="5572061" y="3898117"/>
            <a:ext cx="1086250" cy="291313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5C7692D6-7D2A-4F04-8A55-9A538BFDDC58}"/>
              </a:ext>
            </a:extLst>
          </p:cNvPr>
          <p:cNvSpPr/>
          <p:nvPr/>
        </p:nvSpPr>
        <p:spPr>
          <a:xfrm rot="16200000">
            <a:off x="7105357" y="4027770"/>
            <a:ext cx="826939" cy="291313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30" name="Obdĺžnik 29">
            <a:extLst>
              <a:ext uri="{FF2B5EF4-FFF2-40B4-BE49-F238E27FC236}">
                <a16:creationId xmlns:a16="http://schemas.microsoft.com/office/drawing/2014/main" id="{0CD5CA66-41F4-444F-8789-E6FCCB83060E}"/>
              </a:ext>
            </a:extLst>
          </p:cNvPr>
          <p:cNvSpPr/>
          <p:nvPr/>
        </p:nvSpPr>
        <p:spPr>
          <a:xfrm rot="16200000">
            <a:off x="6622920" y="4242723"/>
            <a:ext cx="397035" cy="291313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  <p:sp>
        <p:nvSpPr>
          <p:cNvPr id="31" name="Sedemuholník 30">
            <a:extLst>
              <a:ext uri="{FF2B5EF4-FFF2-40B4-BE49-F238E27FC236}">
                <a16:creationId xmlns:a16="http://schemas.microsoft.com/office/drawing/2014/main" id="{AED9345F-7DD0-4042-B922-E73085E1ED22}"/>
              </a:ext>
            </a:extLst>
          </p:cNvPr>
          <p:cNvSpPr/>
          <p:nvPr/>
        </p:nvSpPr>
        <p:spPr>
          <a:xfrm>
            <a:off x="5969530" y="3179997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3</a:t>
            </a:r>
          </a:p>
        </p:txBody>
      </p:sp>
      <p:sp>
        <p:nvSpPr>
          <p:cNvPr id="32" name="Sedemuholník 31">
            <a:extLst>
              <a:ext uri="{FF2B5EF4-FFF2-40B4-BE49-F238E27FC236}">
                <a16:creationId xmlns:a16="http://schemas.microsoft.com/office/drawing/2014/main" id="{D709B534-42E6-4CE7-BFE1-618BBF145827}"/>
              </a:ext>
            </a:extLst>
          </p:cNvPr>
          <p:cNvSpPr/>
          <p:nvPr/>
        </p:nvSpPr>
        <p:spPr>
          <a:xfrm>
            <a:off x="7373169" y="3409467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5</a:t>
            </a:r>
          </a:p>
        </p:txBody>
      </p:sp>
      <p:sp>
        <p:nvSpPr>
          <p:cNvPr id="33" name="Sedemuholník 32">
            <a:extLst>
              <a:ext uri="{FF2B5EF4-FFF2-40B4-BE49-F238E27FC236}">
                <a16:creationId xmlns:a16="http://schemas.microsoft.com/office/drawing/2014/main" id="{49F329F8-8A0A-4E8A-AA47-FE1ADFB9A133}"/>
              </a:ext>
            </a:extLst>
          </p:cNvPr>
          <p:cNvSpPr/>
          <p:nvPr/>
        </p:nvSpPr>
        <p:spPr>
          <a:xfrm>
            <a:off x="6675781" y="3832988"/>
            <a:ext cx="291313" cy="253580"/>
          </a:xfrm>
          <a:prstGeom prst="heptagon">
            <a:avLst/>
          </a:prstGeom>
          <a:solidFill>
            <a:srgbClr val="7FD5F3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4</a:t>
            </a:r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8E489960-2C64-4952-9005-3232BEF3A2F1}"/>
              </a:ext>
            </a:extLst>
          </p:cNvPr>
          <p:cNvSpPr/>
          <p:nvPr/>
        </p:nvSpPr>
        <p:spPr>
          <a:xfrm>
            <a:off x="7335091" y="1131783"/>
            <a:ext cx="448502" cy="506697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 pitchFamily="34" charset="0"/>
              </a:rPr>
              <a:t>3</a:t>
            </a:r>
          </a:p>
        </p:txBody>
      </p:sp>
      <p:sp>
        <p:nvSpPr>
          <p:cNvPr id="29" name="Obdĺžnik 28">
            <a:extLst>
              <a:ext uri="{FF2B5EF4-FFF2-40B4-BE49-F238E27FC236}">
                <a16:creationId xmlns:a16="http://schemas.microsoft.com/office/drawing/2014/main" id="{7F1B77F9-6049-4785-B75D-8E6E68FC977C}"/>
              </a:ext>
            </a:extLst>
          </p:cNvPr>
          <p:cNvSpPr/>
          <p:nvPr/>
        </p:nvSpPr>
        <p:spPr>
          <a:xfrm>
            <a:off x="7341018" y="323283"/>
            <a:ext cx="448502" cy="506697"/>
          </a:xfrm>
          <a:prstGeom prst="rect">
            <a:avLst/>
          </a:prstGeom>
          <a:solidFill>
            <a:srgbClr val="7FD5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200" kern="0" dirty="0">
                <a:solidFill>
                  <a:srgbClr val="000000"/>
                </a:solidFill>
                <a:latin typeface="Tahoma"/>
                <a:cs typeface="Tahoma" pitchFamily="34" charset="0"/>
              </a:rPr>
              <a:t>4</a:t>
            </a:r>
            <a:endParaRPr kumimoji="0" lang="sk-SK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4071"/>
      </p:ext>
    </p:extLst>
  </p:cSld>
  <p:clrMapOvr>
    <a:masterClrMapping/>
  </p:clrMapOvr>
</p:sld>
</file>

<file path=ppt/theme/theme1.xml><?xml version="1.0" encoding="utf-8"?>
<a:theme xmlns:a="http://schemas.openxmlformats.org/drawingml/2006/main" name="ZF AG">
  <a:themeElements>
    <a:clrScheme name="© ZF Friedrichshafen AG">
      <a:dk1>
        <a:srgbClr val="000000"/>
      </a:dk1>
      <a:lt1>
        <a:srgbClr val="FFFFFF"/>
      </a:lt1>
      <a:dk2>
        <a:srgbClr val="00ABE7"/>
      </a:dk2>
      <a:lt2>
        <a:srgbClr val="BFBFBF"/>
      </a:lt2>
      <a:accent1>
        <a:srgbClr val="7FA5BC"/>
      </a:accent1>
      <a:accent2>
        <a:srgbClr val="7FD5F3"/>
      </a:accent2>
      <a:accent3>
        <a:srgbClr val="BFEAF9"/>
      </a:accent3>
      <a:accent4>
        <a:srgbClr val="004D7A"/>
      </a:accent4>
      <a:accent5>
        <a:srgbClr val="1179BF"/>
      </a:accent5>
      <a:accent6>
        <a:srgbClr val="81BCDF"/>
      </a:accent6>
      <a:hlink>
        <a:srgbClr val="00ABE7"/>
      </a:hlink>
      <a:folHlink>
        <a:srgbClr val="7FD5F3"/>
      </a:folHlink>
    </a:clrScheme>
    <a:fontScheme name="© ZF Friedrichshafen A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FD5F3"/>
        </a:solidFill>
        <a:ln w="12700" cap="flat" cmpd="sng" algn="ctr">
          <a:noFill/>
          <a:prstDash val="solid"/>
        </a:ln>
        <a:effectLst/>
      </a:spPr>
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kern="0" cap="none" spc="0" normalizeH="0" baseline="0" noProof="0" dirty="0" err="1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Tahoma"/>
            <a:ea typeface="+mn-ea"/>
            <a:cs typeface="Tahoma" pitchFamily="34" charset="0"/>
          </a:defRPr>
        </a:defPPr>
      </a:lstStyle>
    </a:spDef>
    <a:lnDef>
      <a:spPr>
        <a:noFill/>
        <a:ln w="28575" cap="rnd" cmpd="sng" algn="ctr">
          <a:solidFill>
            <a:srgbClr val="00ABE7"/>
          </a:solidFill>
          <a:prstDash val="sysDot"/>
          <a:round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marL="0" marR="0" indent="0" defTabSz="91440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ZF Cyan 100%">
      <a:srgbClr val="00ABE7"/>
    </a:custClr>
    <a:custClr name="ZF Cyan 50%">
      <a:srgbClr val="7FD5F3"/>
    </a:custClr>
    <a:custClr name="ZF Cyan 25%">
      <a:srgbClr val="BFEAF9"/>
    </a:custClr>
    <a:custClr>
      <a:srgbClr val="FFFFFF"/>
    </a:custClr>
    <a:custClr name="ZF Blue 100%">
      <a:srgbClr val="1179BF"/>
    </a:custClr>
    <a:custClr name="ZF Blue 50%">
      <a:srgbClr val="81BCDF"/>
    </a:custClr>
    <a:custClr>
      <a:srgbClr val="FFFFFF"/>
    </a:custClr>
    <a:custClr name="Middle Blue 100%">
      <a:srgbClr val="004D7A"/>
    </a:custClr>
    <a:custClr name="Middle Blue 50%">
      <a:srgbClr val="7FA5BC"/>
    </a:custClr>
    <a:custClr>
      <a:srgbClr val="FFFFFF"/>
    </a:custClr>
    <a:custClr name="Black 100%">
      <a:srgbClr val="000000"/>
    </a:custClr>
    <a:custClr name="Black 50%">
      <a:srgbClr val="7F7F7F"/>
    </a:custClr>
    <a:custClr name="Black 25%">
      <a:srgbClr val="BFBFBF"/>
    </a:custClr>
    <a:custClr>
      <a:srgbClr val="FFFFFF"/>
    </a:custClr>
    <a:custClr name="1. Step color gradient">
      <a:srgbClr val="1179BF"/>
    </a:custClr>
    <a:custClr name="2. Step color gradient">
      <a:srgbClr val="004D7A"/>
    </a:custClr>
    <a:custClr name="3. Step color gradient">
      <a:srgbClr val="001024"/>
    </a:custClr>
    <a:custClr>
      <a:srgbClr val="FFFFFF"/>
    </a:custClr>
    <a:custClr name="ZF Red - Only highlight color">
      <a:srgbClr val="DD0C29"/>
    </a:custClr>
  </a:custClrLst>
</a:theme>
</file>

<file path=ppt/theme/theme2.xml><?xml version="1.0" encoding="utf-8"?>
<a:theme xmlns:a="http://schemas.openxmlformats.org/drawingml/2006/main" name="Larissa">
  <a:themeElements>
    <a:clrScheme name="© ZF Friedrichshafen AG">
      <a:dk1>
        <a:srgbClr val="000000"/>
      </a:dk1>
      <a:lt1>
        <a:srgbClr val="FFFFFF"/>
      </a:lt1>
      <a:dk2>
        <a:srgbClr val="00ABE7"/>
      </a:dk2>
      <a:lt2>
        <a:srgbClr val="BFBFBF"/>
      </a:lt2>
      <a:accent1>
        <a:srgbClr val="7FA5BC"/>
      </a:accent1>
      <a:accent2>
        <a:srgbClr val="7FD5F3"/>
      </a:accent2>
      <a:accent3>
        <a:srgbClr val="BFEAF9"/>
      </a:accent3>
      <a:accent4>
        <a:srgbClr val="004D7A"/>
      </a:accent4>
      <a:accent5>
        <a:srgbClr val="1179BF"/>
      </a:accent5>
      <a:accent6>
        <a:srgbClr val="81BCDF"/>
      </a:accent6>
      <a:hlink>
        <a:srgbClr val="00ABE7"/>
      </a:hlink>
      <a:folHlink>
        <a:srgbClr val="7FD5F3"/>
      </a:folHlink>
    </a:clrScheme>
    <a:fontScheme name="© ZF Friedrichshafen A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© ZF Friedrichshafen AG">
      <a:dk1>
        <a:srgbClr val="000000"/>
      </a:dk1>
      <a:lt1>
        <a:srgbClr val="FFFFFF"/>
      </a:lt1>
      <a:dk2>
        <a:srgbClr val="00ABE7"/>
      </a:dk2>
      <a:lt2>
        <a:srgbClr val="BFBFBF"/>
      </a:lt2>
      <a:accent1>
        <a:srgbClr val="7FA5BC"/>
      </a:accent1>
      <a:accent2>
        <a:srgbClr val="7FD5F3"/>
      </a:accent2>
      <a:accent3>
        <a:srgbClr val="BFEAF9"/>
      </a:accent3>
      <a:accent4>
        <a:srgbClr val="004D7A"/>
      </a:accent4>
      <a:accent5>
        <a:srgbClr val="1179BF"/>
      </a:accent5>
      <a:accent6>
        <a:srgbClr val="81BCDF"/>
      </a:accent6>
      <a:hlink>
        <a:srgbClr val="00ABE7"/>
      </a:hlink>
      <a:folHlink>
        <a:srgbClr val="7FD5F3"/>
      </a:folHlink>
    </a:clrScheme>
    <a:fontScheme name="© ZF Friedrichshafen A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NovaPath_docClassID>1010</NovaPath_docClassID>
</file>

<file path=customXml/item10.xml><?xml version="1.0" encoding="utf-8"?>
<NovaPath_DocumentType>0</NovaPath_DocumentType>
</file>

<file path=customXml/item11.xml><?xml version="1.0" encoding="utf-8"?>
<NovaPath_tenantID>8BC9BD9B-31E2-4E97-ABE0-B03814292429</NovaPath_tenantID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NovaPath_docPath>C:\UserData\z558725\Office\Privat\office\Apss\Propozicie\2021\SVKPRA Precision rifle competition.pptx</NovaPath_docPath>
</file>

<file path=customXml/item14.xml><?xml version="1.0" encoding="utf-8"?>
<NovaPath_docClass>Public</NovaPath_docClass>
</file>

<file path=customXml/item15.xml><?xml version="1.0" encoding="utf-8"?>
<nXeGKudETKPeaCNGFh5iyLk1gcWWJqTgFQk8wGFUmjFC0m6hdwbr2zDsrBNVqK>duViPjT0Kgc64KdBDbyuI6fsH5FqoPs7zQEEzaFBRIoQJ2eEQWHfviX4Ot2mvaCwz4hk9lHcyVCBqrG5I1mCQw==</nXeGKudETKPeaCNGFh5iyLk1gcWWJqTgFQk8wGFUmjFC0m6hdwbr2zDsrBNVqK>
</file>

<file path=customXml/item16.xml><?xml version="1.0" encoding="utf-8"?>
<nXeGKudETKPeaCNGFh5i5IeuWeXv6XDtePDOrtUSOqWwmvYa7PTRiLQvIZkriN4zFxEJfkpx7yiWurrFRQTw>wET7z3APVwWLb5suGR4vTrhDRZJozxrRzOAhwYFpvHz9eQHoa02Xka3de7sjEXtf</nXeGKudETKPeaCNGFh5i5IeuWeXv6XDtePDOrtUSOqWwmvYa7PTRiLQvIZkriN4zFxEJfkpx7yiWurrFRQTw>
</file>

<file path=customXml/item17.xml><?xml version="1.0" encoding="utf-8"?>
<NovaPath_versionInfo>5.0.4.13646</NovaPath_versionInfo>
</file>

<file path=customXml/item18.xml><?xml version="1.0" encoding="utf-8"?>
<nXeGKudETKPeaCNGFh5i7KB6PCgefevITs3IW5zvHkDTq2cPPZVDzitehfVaR>xXOERgJrn4wgiPpGYa05bg==</nXeGKudETKPeaCNGFh5i7KB6PCgefevITs3IW5zvHkDTq2cPPZVDzitehfVaR>
</file>

<file path=customXml/item19.xml><?xml version="1.0" encoding="utf-8"?>
<nXeGKudETKPeaCNGFh5iKXsadLDxTRe0xbrxgS3asWaSdlBY0sLX5pYu7jLmo>SiTVZYrZoP6lgSCTj6v0lYUXo7rptB3vsxE98fSlaTok74hHqUQ//z+IzG3f3dKdNUyW4Kjm/X9VSbJA4Gr5MW0KPH+B642pxXdDNArGooo=</nXeGKudETKPeaCNGFh5iKXsadLDxTRe0xbrxgS3asWaSdlBY0sLX5pYu7jLmo>
</file>

<file path=customXml/item2.xml><?xml version="1.0" encoding="utf-8"?>
<nXeGKudETKPeaCNGFh5i0BGlH9ci87cLWvMx3DlPzuAPh2gY9s703zKUS7uW>qKyoO+ijXJWD58i9d5RtbMMoIHty3gQ0dfD+p7KuRGS1pXa14CGiCWeRxwaFY2SHy4MKvTicHLrMMEZ22VSk1xT0cBbOFNjY5h6o98mFg0e7AelDHtBf+TbZopIlo+p4A+YhrxO08JWtnNvLPDF2gPqnmalA0CePAWpJaxHowbUjV2CzLNMBAZJt284MycIQmC+cyz+/HizYOKi0MlnfUnu/gQmt5MWDoqhktXbgwK68sGrG3MrDpPoKSTFzzWwTaYKM6tGg1cyar6Zmn3E6oA==</nXeGKudETKPeaCNGFh5i0BGlH9ci87cLWvMx3DlPzuAPh2gY9s703zKUS7uW>
</file>

<file path=customXml/item20.xml><?xml version="1.0" encoding="utf-8"?>
<nXeGKudETKPeaCNGFh5ix5fP7fSWtl37NIroXmZN38TajkfZeW3Vf6bvmNn8>a5FaeSjT3bYMgbFg/2NAMFZXq3Y/r6Uf/7OTAiQn/QNxuAnHOQJD1p3KZt93G0p0</nXeGKudETKPeaCNGFh5ix5fP7fSWtl37NIroXmZN38TajkfZeW3Vf6bvmNn8>
</file>

<file path=customXml/item21.xml><?xml version="1.0" encoding="utf-8"?>
<nXeGKudETKPeaCNGFh5ix5fP7fSWtl37NIroXmZyHIynb9qBde2n67FOJFV2>eDRB324l0Mn4dbbVFF/GnQ==</nXeGKudETKPeaCNGFh5ix5fP7fSWtl37NIroXmZyHIynb9qBde2n67FOJFV2>
</file>

<file path=customXml/item22.xml><?xml version="1.0" encoding="utf-8"?>
<NovaPath_severityLevel>0</NovaPath_severityLevel>
</file>

<file path=customXml/item2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40E374C76EE46BF71B16E496D9099" ma:contentTypeVersion="0" ma:contentTypeDescription="Create a new document." ma:contentTypeScope="" ma:versionID="276106c51c7f15d8067060284ad354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4.xml><?xml version="1.0" encoding="utf-8"?>
<NovaPath_baseApplication>Microsoft PowerPoint</NovaPath_baseApplication>
</file>

<file path=customXml/item25.xml><?xml version="1.0" encoding="utf-8"?>
<NovaPath_docID>IOOT3T56SAMQ05FR3C4QLATUG7</NovaPath_docID>
</file>

<file path=customXml/item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7.xml><?xml version="1.0" encoding="utf-8"?>
<nXeGKudETKPeaCNGFh5iTSI5UodjD94nh7U7VklxY>6vlkNoj70E/H3YION6NI6dFbo/zmLoS6k2JiWfkc9MzAt5KM2rHcFayYbeGgPLQFw4m7v3b2ywwbriBPgE4E8w==</nXeGKudETKPeaCNGFh5iTSI5UodjD94nh7U7VklxY>
</file>

<file path=customXml/item28.xml><?xml version="1.0" encoding="utf-8"?>
<nXeGKudETKPeaCNGFh5i2aVdoOsLYjULCdH7T707tDyRRmguot4fEcJ2iD6f9>AS9fPWKGwynwCxCv/uPoHQ==</nXeGKudETKPeaCNGFh5i2aVdoOsLYjULCdH7T707tDyRRmguot4fEcJ2iD6f9>
</file>

<file path=customXml/item29.xml><?xml version="1.0" encoding="utf-8"?>
<nXeGKudETKPeaCNGFh5iwUzzYZDrQrCHKPfejBusKNvQLcln0aiewszm1omL74>xXOERgJrn4wgiPpGYa05bg==</nXeGKudETKPeaCNGFh5iwUzzYZDrQrCHKPfejBusKNvQLcln0aiewszm1omL74>
</file>

<file path=customXml/item3.xml><?xml version="1.0" encoding="utf-8"?>
<nXeGKudETKPeaCNGFh5ix5fP7fSWtl37NIroXmYBQsS1cecqKZfGozr8W9iy>lRNKEdCWJXNAkniveh3+yQ==</nXeGKudETKPeaCNGFh5ix5fP7fSWtl37NIroXmYBQsS1cecqKZfGozr8W9iy>
</file>

<file path=customXml/item30.xml><?xml version="1.0" encoding="utf-8"?>
<NovaPath_docName>SVKPRA Precision rifle competition.pptx</NovaPath_docName>
</file>

<file path=customXml/item31.xml><?xml version="1.0" encoding="utf-8"?>
<NovaPath_docAuthor>Vidlicka Andrej TRN PCTA</NovaPath_docAuthor>
</file>

<file path=customXml/item4.xml><?xml version="1.0" encoding="utf-8"?>
<nXeGKudETKPeaCNGFh5i7cKyawAjgyQn9gyiebCxx1jD9eHXSWW9Lib2F1j9>fpjF0uNfVM8MM9mmLvAGJQz3NLzYbxcz+GYf2zeoDJq2o9xl/2LXZIT7BpZLc83zhUNpLsYfC+C3oBe9qFPdD6xHh+LH039HZTEvVBRQasw=</nXeGKudETKPeaCNGFh5i7cKyawAjgyQn9gyiebCxx1jD9eHXSWW9Lib2F1j9>
</file>

<file path=customXml/item5.xml><?xml version="1.0" encoding="utf-8"?>
<NovaPath_docOwner>z558725</NovaPath_docOwner>
</file>

<file path=customXml/item6.xml><?xml version="1.0" encoding="utf-8"?>
<NovaPath_docIDOld>MPOM23B1SEKDCZ57YSDNPAY2L1</NovaPath_docIDOld>
</file>

<file path=customXml/item7.xml><?xml version="1.0" encoding="utf-8"?>
<nXeGKudETKPeaCNGFh5i5JKJLOqxkMZWB6LsYfMaI9RtbpE1WkCpXazESWus5B>BewtMWNxLsFIrPJTXJaTNiyB0iI5wnAFMDE9kTgIYm2veRZzeM34w3jhjFwn3xt4TmkxVjqTHHCSmcATBeDJtA==</nXeGKudETKPeaCNGFh5i5JKJLOqxkMZWB6LsYfMaI9RtbpE1WkCpXazESWus5B>
</file>

<file path=customXml/item8.xml><?xml version="1.0" encoding="utf-8"?>
<nXeGKudETKPeaCNGFh5i8sltj09I1nJ8AlBUytNZ1Ehih9jnZMZtoeNI9UMZ5>e+jZiUdNJl0l4LmyVnu3/Zi2VBDgu9xZ0bT9HRW9yjM=</nXeGKudETKPeaCNGFh5i8sltj09I1nJ8AlBUytNZ1Ehih9jnZMZtoeNI9UMZ5>
</file>

<file path=customXml/item9.xml><?xml version="1.0" encoding="utf-8"?>
<NovaPath_docClassDate>03/02/2020 15:49:52</NovaPath_docClassDate>
</file>

<file path=customXml/itemProps1.xml><?xml version="1.0" encoding="utf-8"?>
<ds:datastoreItem xmlns:ds="http://schemas.openxmlformats.org/officeDocument/2006/customXml" ds:itemID="{9A69CEC1-C3EF-4620-A6B8-1BA79A6118B6}">
  <ds:schemaRefs/>
</ds:datastoreItem>
</file>

<file path=customXml/itemProps10.xml><?xml version="1.0" encoding="utf-8"?>
<ds:datastoreItem xmlns:ds="http://schemas.openxmlformats.org/officeDocument/2006/customXml" ds:itemID="{EF8B7301-05F4-46BC-A12A-86FB19B83575}">
  <ds:schemaRefs/>
</ds:datastoreItem>
</file>

<file path=customXml/itemProps11.xml><?xml version="1.0" encoding="utf-8"?>
<ds:datastoreItem xmlns:ds="http://schemas.openxmlformats.org/officeDocument/2006/customXml" ds:itemID="{510FE509-FC61-45F8-B330-04E9FEFDF5E6}">
  <ds:schemaRefs/>
</ds:datastoreItem>
</file>

<file path=customXml/itemProps12.xml><?xml version="1.0" encoding="utf-8"?>
<ds:datastoreItem xmlns:ds="http://schemas.openxmlformats.org/officeDocument/2006/customXml" ds:itemID="{201E25B5-23BB-4F52-B04A-ED087D46E83D}">
  <ds:schemaRefs>
    <ds:schemaRef ds:uri="http://schemas.microsoft.com/sharepoint/v3/contenttype/forms"/>
  </ds:schemaRefs>
</ds:datastoreItem>
</file>

<file path=customXml/itemProps13.xml><?xml version="1.0" encoding="utf-8"?>
<ds:datastoreItem xmlns:ds="http://schemas.openxmlformats.org/officeDocument/2006/customXml" ds:itemID="{55FDACDC-1BCB-4DB5-A93B-83EA2FA89D54}">
  <ds:schemaRefs/>
</ds:datastoreItem>
</file>

<file path=customXml/itemProps14.xml><?xml version="1.0" encoding="utf-8"?>
<ds:datastoreItem xmlns:ds="http://schemas.openxmlformats.org/officeDocument/2006/customXml" ds:itemID="{E84C4293-3DEA-4306-AF0E-91758AC8C233}">
  <ds:schemaRefs/>
</ds:datastoreItem>
</file>

<file path=customXml/itemProps15.xml><?xml version="1.0" encoding="utf-8"?>
<ds:datastoreItem xmlns:ds="http://schemas.openxmlformats.org/officeDocument/2006/customXml" ds:itemID="{AF30DB32-D938-4190-9C18-798651AF668A}">
  <ds:schemaRefs/>
</ds:datastoreItem>
</file>

<file path=customXml/itemProps16.xml><?xml version="1.0" encoding="utf-8"?>
<ds:datastoreItem xmlns:ds="http://schemas.openxmlformats.org/officeDocument/2006/customXml" ds:itemID="{96AAF614-52CB-4F30-925D-B1D663FAC770}">
  <ds:schemaRefs/>
</ds:datastoreItem>
</file>

<file path=customXml/itemProps17.xml><?xml version="1.0" encoding="utf-8"?>
<ds:datastoreItem xmlns:ds="http://schemas.openxmlformats.org/officeDocument/2006/customXml" ds:itemID="{0CF0CC78-4D30-401B-8AB6-DC0D3BCA051F}">
  <ds:schemaRefs/>
</ds:datastoreItem>
</file>

<file path=customXml/itemProps18.xml><?xml version="1.0" encoding="utf-8"?>
<ds:datastoreItem xmlns:ds="http://schemas.openxmlformats.org/officeDocument/2006/customXml" ds:itemID="{65DEA708-3AC2-46EB-BB52-A3CC4499DB20}">
  <ds:schemaRefs/>
</ds:datastoreItem>
</file>

<file path=customXml/itemProps19.xml><?xml version="1.0" encoding="utf-8"?>
<ds:datastoreItem xmlns:ds="http://schemas.openxmlformats.org/officeDocument/2006/customXml" ds:itemID="{69DC19EE-BEA8-4EA2-8014-693837CA3F83}">
  <ds:schemaRefs/>
</ds:datastoreItem>
</file>

<file path=customXml/itemProps2.xml><?xml version="1.0" encoding="utf-8"?>
<ds:datastoreItem xmlns:ds="http://schemas.openxmlformats.org/officeDocument/2006/customXml" ds:itemID="{AFA35E17-6390-41CF-9EBC-C4E4A5DF6972}">
  <ds:schemaRefs/>
</ds:datastoreItem>
</file>

<file path=customXml/itemProps20.xml><?xml version="1.0" encoding="utf-8"?>
<ds:datastoreItem xmlns:ds="http://schemas.openxmlformats.org/officeDocument/2006/customXml" ds:itemID="{B4211A07-14B1-4049-B3EA-85115E3F2882}">
  <ds:schemaRefs/>
</ds:datastoreItem>
</file>

<file path=customXml/itemProps21.xml><?xml version="1.0" encoding="utf-8"?>
<ds:datastoreItem xmlns:ds="http://schemas.openxmlformats.org/officeDocument/2006/customXml" ds:itemID="{66C11EF3-1CD9-47C3-A7EE-9BFB2734E87F}">
  <ds:schemaRefs/>
</ds:datastoreItem>
</file>

<file path=customXml/itemProps22.xml><?xml version="1.0" encoding="utf-8"?>
<ds:datastoreItem xmlns:ds="http://schemas.openxmlformats.org/officeDocument/2006/customXml" ds:itemID="{9CDACFAC-3401-42D4-AD02-54ADB3E6C56E}">
  <ds:schemaRefs/>
</ds:datastoreItem>
</file>

<file path=customXml/itemProps23.xml><?xml version="1.0" encoding="utf-8"?>
<ds:datastoreItem xmlns:ds="http://schemas.openxmlformats.org/officeDocument/2006/customXml" ds:itemID="{1C32C0C1-B047-4913-8360-A979243022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4.xml><?xml version="1.0" encoding="utf-8"?>
<ds:datastoreItem xmlns:ds="http://schemas.openxmlformats.org/officeDocument/2006/customXml" ds:itemID="{07044835-F62D-4303-894E-3138F9AD612B}">
  <ds:schemaRefs/>
</ds:datastoreItem>
</file>

<file path=customXml/itemProps25.xml><?xml version="1.0" encoding="utf-8"?>
<ds:datastoreItem xmlns:ds="http://schemas.openxmlformats.org/officeDocument/2006/customXml" ds:itemID="{2DA32C89-B10A-4A8C-95CB-47AB20B908BD}">
  <ds:schemaRefs/>
</ds:datastoreItem>
</file>

<file path=customXml/itemProps26.xml><?xml version="1.0" encoding="utf-8"?>
<ds:datastoreItem xmlns:ds="http://schemas.openxmlformats.org/officeDocument/2006/customXml" ds:itemID="{4FC3C4D1-6641-4A95-A72D-BA99E44E90D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7.xml><?xml version="1.0" encoding="utf-8"?>
<ds:datastoreItem xmlns:ds="http://schemas.openxmlformats.org/officeDocument/2006/customXml" ds:itemID="{F0DC1ACB-B2E7-4EAB-B0A2-70210B2DCF87}">
  <ds:schemaRefs/>
</ds:datastoreItem>
</file>

<file path=customXml/itemProps28.xml><?xml version="1.0" encoding="utf-8"?>
<ds:datastoreItem xmlns:ds="http://schemas.openxmlformats.org/officeDocument/2006/customXml" ds:itemID="{E5BBCEA2-45A3-4C6D-A532-ED3AE32AAE4A}">
  <ds:schemaRefs/>
</ds:datastoreItem>
</file>

<file path=customXml/itemProps29.xml><?xml version="1.0" encoding="utf-8"?>
<ds:datastoreItem xmlns:ds="http://schemas.openxmlformats.org/officeDocument/2006/customXml" ds:itemID="{98290259-430F-446F-8762-F44B5017ABA0}">
  <ds:schemaRefs/>
</ds:datastoreItem>
</file>

<file path=customXml/itemProps3.xml><?xml version="1.0" encoding="utf-8"?>
<ds:datastoreItem xmlns:ds="http://schemas.openxmlformats.org/officeDocument/2006/customXml" ds:itemID="{A01AE2F7-143F-475C-8582-EF7F7879CE82}">
  <ds:schemaRefs/>
</ds:datastoreItem>
</file>

<file path=customXml/itemProps30.xml><?xml version="1.0" encoding="utf-8"?>
<ds:datastoreItem xmlns:ds="http://schemas.openxmlformats.org/officeDocument/2006/customXml" ds:itemID="{75FB989F-84DC-4212-AB0D-3E412292F8A6}">
  <ds:schemaRefs/>
</ds:datastoreItem>
</file>

<file path=customXml/itemProps31.xml><?xml version="1.0" encoding="utf-8"?>
<ds:datastoreItem xmlns:ds="http://schemas.openxmlformats.org/officeDocument/2006/customXml" ds:itemID="{6BAA1413-22CA-40A2-B722-9497ABDA16A2}">
  <ds:schemaRefs/>
</ds:datastoreItem>
</file>

<file path=customXml/itemProps4.xml><?xml version="1.0" encoding="utf-8"?>
<ds:datastoreItem xmlns:ds="http://schemas.openxmlformats.org/officeDocument/2006/customXml" ds:itemID="{02728A31-1A2D-4B05-BEB2-61EF124743AB}">
  <ds:schemaRefs/>
</ds:datastoreItem>
</file>

<file path=customXml/itemProps5.xml><?xml version="1.0" encoding="utf-8"?>
<ds:datastoreItem xmlns:ds="http://schemas.openxmlformats.org/officeDocument/2006/customXml" ds:itemID="{F2F872D2-79C9-439E-8390-91391FF82BDE}">
  <ds:schemaRefs/>
</ds:datastoreItem>
</file>

<file path=customXml/itemProps6.xml><?xml version="1.0" encoding="utf-8"?>
<ds:datastoreItem xmlns:ds="http://schemas.openxmlformats.org/officeDocument/2006/customXml" ds:itemID="{C8936350-1077-4CCC-B028-2AA7BA1AEB63}">
  <ds:schemaRefs/>
</ds:datastoreItem>
</file>

<file path=customXml/itemProps7.xml><?xml version="1.0" encoding="utf-8"?>
<ds:datastoreItem xmlns:ds="http://schemas.openxmlformats.org/officeDocument/2006/customXml" ds:itemID="{6DE55884-5673-479A-8D48-39A1A59C10F3}">
  <ds:schemaRefs/>
</ds:datastoreItem>
</file>

<file path=customXml/itemProps8.xml><?xml version="1.0" encoding="utf-8"?>
<ds:datastoreItem xmlns:ds="http://schemas.openxmlformats.org/officeDocument/2006/customXml" ds:itemID="{194DEEED-33D0-42E2-941E-AEA3AE1B6740}">
  <ds:schemaRefs/>
</ds:datastoreItem>
</file>

<file path=customXml/itemProps9.xml><?xml version="1.0" encoding="utf-8"?>
<ds:datastoreItem xmlns:ds="http://schemas.openxmlformats.org/officeDocument/2006/customXml" ds:itemID="{697376BC-2B86-4D08-8579-AF2D4969458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2070</Words>
  <Application>Microsoft Office PowerPoint</Application>
  <PresentationFormat>Vlastná</PresentationFormat>
  <Paragraphs>744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Arial</vt:lpstr>
      <vt:lpstr>Tahoma</vt:lpstr>
      <vt:lpstr>ZF AG</vt:lpstr>
      <vt:lpstr>PRECISION RIFLE 22LR COMPETITION SLOVAKIA </vt:lpstr>
      <vt:lpstr>PROGRAM </vt:lpstr>
      <vt:lpstr> </vt:lpstr>
      <vt:lpstr> </vt:lpstr>
      <vt:lpstr> </vt:lpstr>
      <vt:lpstr> </vt:lpstr>
      <vt:lpstr>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KAHLES – APSS DYNAMIC LONG RANGE  SLOVAKIA COMPETITION</dc:title>
  <dc:creator>Vidlicka Andrej TRN PCTA</dc:creator>
  <cp:keywords>Public</cp:keywords>
  <cp:lastModifiedBy>Vidlicka Andrej TRN EOCTA</cp:lastModifiedBy>
  <cp:revision>265</cp:revision>
  <cp:lastPrinted>2023-07-24T13:36:37Z</cp:lastPrinted>
  <dcterms:created xsi:type="dcterms:W3CDTF">2020-03-02T14:21:29Z</dcterms:created>
  <dcterms:modified xsi:type="dcterms:W3CDTF">2023-10-11T11:55:18Z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0x01010020340E374C76EE46BF71B16E496D9099</vt:lpwstr>
  </property>
  <property fmtid="{D5CDD505-2E9C-101B-9397-08002B2CF9AE}" pid="3" name="Dokumenten-ID">
    <vt:lpwstr>IOOT3T56SAMQ05FR3C4QLATUG7</vt:lpwstr>
  </property>
  <property fmtid="{D5CDD505-2E9C-101B-9397-08002B2CF9AE}" pid="4" name="NovaPath-Version">
    <vt:lpwstr>5.0.4.13646</vt:lpwstr>
  </property>
  <property fmtid="{D5CDD505-2E9C-101B-9397-08002B2CF9AE}" pid="5" name="Klassifizierung">
    <vt:lpwstr>Public</vt:lpwstr>
  </property>
  <property fmtid="{D5CDD505-2E9C-101B-9397-08002B2CF9AE}" pid="6" name="Klassifizierungs-Id">
    <vt:lpwstr>1010</vt:lpwstr>
  </property>
  <property fmtid="{D5CDD505-2E9C-101B-9397-08002B2CF9AE}" pid="7" name="Klassifizierungs-Datum">
    <vt:lpwstr>03/02/2020 15:49:52</vt:lpwstr>
  </property>
  <property fmtid="{D5CDD505-2E9C-101B-9397-08002B2CF9AE}" pid="8" name="NovaPath-SeverityName">
    <vt:lpwstr>Undefined</vt:lpwstr>
  </property>
  <property fmtid="{D5CDD505-2E9C-101B-9397-08002B2CF9AE}" pid="9" name="NovaPath-SeverityLevel">
    <vt:lpwstr>0</vt:lpwstr>
  </property>
</Properties>
</file>